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19"/>
  </p:notesMasterIdLst>
  <p:sldIdLst>
    <p:sldId id="256" r:id="rId2"/>
    <p:sldId id="257" r:id="rId3"/>
    <p:sldId id="258" r:id="rId4"/>
    <p:sldId id="259" r:id="rId5"/>
    <p:sldId id="260" r:id="rId6"/>
    <p:sldId id="261" r:id="rId7"/>
    <p:sldId id="262" r:id="rId8"/>
    <p:sldId id="263" r:id="rId9"/>
    <p:sldId id="264" r:id="rId10"/>
    <p:sldId id="266" r:id="rId11"/>
    <p:sldId id="269" r:id="rId12"/>
    <p:sldId id="268" r:id="rId13"/>
    <p:sldId id="270" r:id="rId14"/>
    <p:sldId id="272" r:id="rId15"/>
    <p:sldId id="274" r:id="rId16"/>
    <p:sldId id="273" r:id="rId17"/>
    <p:sldId id="271" r:id="rId18"/>
    <p:sldId id="275" r:id="rId19"/>
    <p:sldId id="276" r:id="rId20"/>
    <p:sldId id="277" r:id="rId21"/>
    <p:sldId id="278" r:id="rId22"/>
    <p:sldId id="279" r:id="rId23"/>
    <p:sldId id="281" r:id="rId24"/>
    <p:sldId id="282" r:id="rId25"/>
    <p:sldId id="283" r:id="rId26"/>
    <p:sldId id="280" r:id="rId27"/>
    <p:sldId id="311" r:id="rId28"/>
    <p:sldId id="315" r:id="rId29"/>
    <p:sldId id="313" r:id="rId30"/>
    <p:sldId id="314" r:id="rId31"/>
    <p:sldId id="316" r:id="rId32"/>
    <p:sldId id="317" r:id="rId33"/>
    <p:sldId id="318" r:id="rId34"/>
    <p:sldId id="319" r:id="rId35"/>
    <p:sldId id="320" r:id="rId36"/>
    <p:sldId id="321" r:id="rId37"/>
    <p:sldId id="323" r:id="rId38"/>
    <p:sldId id="324" r:id="rId39"/>
    <p:sldId id="325" r:id="rId40"/>
    <p:sldId id="326" r:id="rId41"/>
    <p:sldId id="330" r:id="rId42"/>
    <p:sldId id="327" r:id="rId43"/>
    <p:sldId id="328" r:id="rId44"/>
    <p:sldId id="329" r:id="rId45"/>
    <p:sldId id="331" r:id="rId46"/>
    <p:sldId id="332" r:id="rId47"/>
    <p:sldId id="333" r:id="rId48"/>
    <p:sldId id="334" r:id="rId49"/>
    <p:sldId id="335" r:id="rId50"/>
    <p:sldId id="336" r:id="rId51"/>
    <p:sldId id="337" r:id="rId52"/>
    <p:sldId id="338" r:id="rId53"/>
    <p:sldId id="339" r:id="rId54"/>
    <p:sldId id="341" r:id="rId55"/>
    <p:sldId id="342" r:id="rId56"/>
    <p:sldId id="343" r:id="rId57"/>
    <p:sldId id="344" r:id="rId58"/>
    <p:sldId id="345" r:id="rId59"/>
    <p:sldId id="346" r:id="rId60"/>
    <p:sldId id="347" r:id="rId61"/>
    <p:sldId id="348" r:id="rId62"/>
    <p:sldId id="349" r:id="rId63"/>
    <p:sldId id="350" r:id="rId64"/>
    <p:sldId id="351" r:id="rId65"/>
    <p:sldId id="352" r:id="rId66"/>
    <p:sldId id="353" r:id="rId67"/>
    <p:sldId id="354" r:id="rId68"/>
    <p:sldId id="359" r:id="rId69"/>
    <p:sldId id="360" r:id="rId70"/>
    <p:sldId id="356" r:id="rId71"/>
    <p:sldId id="357" r:id="rId72"/>
    <p:sldId id="358" r:id="rId73"/>
    <p:sldId id="361" r:id="rId74"/>
    <p:sldId id="362" r:id="rId75"/>
    <p:sldId id="363" r:id="rId76"/>
    <p:sldId id="364" r:id="rId77"/>
    <p:sldId id="365" r:id="rId78"/>
    <p:sldId id="366" r:id="rId79"/>
    <p:sldId id="367" r:id="rId80"/>
    <p:sldId id="368" r:id="rId81"/>
    <p:sldId id="369" r:id="rId82"/>
    <p:sldId id="370" r:id="rId83"/>
    <p:sldId id="371" r:id="rId84"/>
    <p:sldId id="373" r:id="rId85"/>
    <p:sldId id="374" r:id="rId86"/>
    <p:sldId id="376" r:id="rId87"/>
    <p:sldId id="381" r:id="rId88"/>
    <p:sldId id="377" r:id="rId89"/>
    <p:sldId id="378" r:id="rId90"/>
    <p:sldId id="379" r:id="rId91"/>
    <p:sldId id="380" r:id="rId92"/>
    <p:sldId id="285" r:id="rId93"/>
    <p:sldId id="286" r:id="rId94"/>
    <p:sldId id="287" r:id="rId95"/>
    <p:sldId id="288" r:id="rId96"/>
    <p:sldId id="289" r:id="rId97"/>
    <p:sldId id="290" r:id="rId98"/>
    <p:sldId id="291" r:id="rId99"/>
    <p:sldId id="292" r:id="rId100"/>
    <p:sldId id="293" r:id="rId101"/>
    <p:sldId id="294" r:id="rId102"/>
    <p:sldId id="295" r:id="rId103"/>
    <p:sldId id="296" r:id="rId104"/>
    <p:sldId id="297" r:id="rId105"/>
    <p:sldId id="298" r:id="rId106"/>
    <p:sldId id="299" r:id="rId107"/>
    <p:sldId id="300" r:id="rId108"/>
    <p:sldId id="301" r:id="rId109"/>
    <p:sldId id="302" r:id="rId110"/>
    <p:sldId id="303" r:id="rId111"/>
    <p:sldId id="304" r:id="rId112"/>
    <p:sldId id="305" r:id="rId113"/>
    <p:sldId id="307" r:id="rId114"/>
    <p:sldId id="310" r:id="rId115"/>
    <p:sldId id="306" r:id="rId116"/>
    <p:sldId id="308" r:id="rId117"/>
    <p:sldId id="309" r:id="rId1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2" d="100"/>
          <a:sy n="82" d="100"/>
        </p:scale>
        <p:origin x="1474" y="5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15E0373-A5B6-4D6F-AF58-09C1645F1974}" type="datetimeFigureOut">
              <a:rPr lang="en-US" smtClean="0"/>
              <a:t>3/17/2021</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4BC7311-09AB-4F9C-B2A6-85D55D188160}" type="slidenum">
              <a:rPr lang="en-GB" smtClean="0"/>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a:t>Click to edit Master title style</a:t>
            </a:r>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705600" y="4206240"/>
            <a:ext cx="960120" cy="457200"/>
          </a:xfrm>
        </p:spPr>
        <p:txBody>
          <a:bodyPr/>
          <a:lstStyle/>
          <a:p>
            <a:fld id="{F5348DF7-8197-4D17-AEF7-31122B6828F9}" type="datetime1">
              <a:rPr lang="en-US" smtClean="0"/>
              <a:t>3/17/2021</a:t>
            </a:fld>
            <a:endParaRPr lang="en-US"/>
          </a:p>
        </p:txBody>
      </p:sp>
      <p:sp>
        <p:nvSpPr>
          <p:cNvPr id="17" name="Footer Placeholder 16"/>
          <p:cNvSpPr>
            <a:spLocks noGrp="1"/>
          </p:cNvSpPr>
          <p:nvPr>
            <p:ph type="ftr" sz="quarter" idx="11"/>
          </p:nvPr>
        </p:nvSpPr>
        <p:spPr>
          <a:xfrm>
            <a:off x="5410200" y="4205288"/>
            <a:ext cx="1295400" cy="457200"/>
          </a:xfrm>
        </p:spPr>
        <p:txBody>
          <a:bodyPr/>
          <a:lstStyle/>
          <a:p>
            <a:endParaRPr lang="en-US"/>
          </a:p>
        </p:txBody>
      </p:sp>
      <p:sp>
        <p:nvSpPr>
          <p:cNvPr id="29"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CE88B19-828F-4FF7-9C67-5257EA265E3D}" type="datetime1">
              <a:rPr lang="en-US" smtClean="0"/>
              <a:t>3/17/2021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1143000"/>
            <a:ext cx="6248400" cy="54864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8D62407-00F5-4EE8-A0AC-422F65B064C0}" type="datetime1">
              <a:rPr lang="en-US" smtClean="0"/>
              <a:t>3/17/2021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1195C53-98EC-4DB9-83E6-F37AE4E9EBA1}" type="datetime1">
              <a:rPr lang="en-US" smtClean="0"/>
              <a:t>3/17/2021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a:t>Click to edit Master title style</a:t>
            </a:r>
          </a:p>
        </p:txBody>
      </p:sp>
      <p:sp>
        <p:nvSpPr>
          <p:cNvPr id="3" name="Text Placeholder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892F35F9-E93A-449E-8E3F-2EDA7B857A2B}" type="datetime1">
              <a:rPr lang="en-US" smtClean="0"/>
              <a:t>3/17/2021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65744531-5922-4A8E-9FF8-33E97E37F6E2}" type="datetime1">
              <a:rPr lang="en-US" smtClean="0"/>
              <a:t>3/17/2021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a:t>Click to edit Master title style</a:t>
            </a:r>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6" name="Date Placeholder 25"/>
          <p:cNvSpPr>
            <a:spLocks noGrp="1"/>
          </p:cNvSpPr>
          <p:nvPr>
            <p:ph type="dt" sz="half" idx="10"/>
          </p:nvPr>
        </p:nvSpPr>
        <p:spPr/>
        <p:txBody>
          <a:bodyPr rtlCol="0"/>
          <a:lstStyle/>
          <a:p>
            <a:fld id="{36C2647E-72CA-4345-A695-A58D3E49E80E}" type="datetime1">
              <a:rPr lang="en-US" smtClean="0"/>
              <a:t>3/17/2021</a:t>
            </a:fld>
            <a:endParaRPr lang="en-US"/>
          </a:p>
        </p:txBody>
      </p:sp>
      <p:sp>
        <p:nvSpPr>
          <p:cNvPr id="27" name="Slide Number Placeholder 26"/>
          <p:cNvSpPr>
            <a:spLocks noGrp="1"/>
          </p:cNvSpPr>
          <p:nvPr>
            <p:ph type="sldNum" sz="quarter" idx="11"/>
          </p:nvPr>
        </p:nvSpPr>
        <p:spPr/>
        <p:txBody>
          <a:bodyPr rtlCol="0"/>
          <a:lstStyle/>
          <a:p>
            <a:fld id="{B6F15528-21DE-4FAA-801E-634DDDAF4B2B}" type="slidenum">
              <a:rPr lang="en-US" smtClean="0"/>
              <a:pPr/>
              <a:t>‹#›</a:t>
            </a:fld>
            <a:endParaRPr lang="en-US"/>
          </a:p>
        </p:txBody>
      </p:sp>
      <p:sp>
        <p:nvSpPr>
          <p:cNvPr id="28" name="Footer Placeholder 27"/>
          <p:cNvSpPr>
            <a:spLocks noGrp="1"/>
          </p:cNvSpPr>
          <p:nvPr>
            <p:ph type="ftr" sz="quarter" idx="12"/>
          </p:nvPr>
        </p:nvSpPr>
        <p:spPr/>
        <p:txBody>
          <a:bodyPr rtlCol="0"/>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a:t>Click to edit Master title style</a:t>
            </a:r>
          </a:p>
        </p:txBody>
      </p:sp>
      <p:sp>
        <p:nvSpPr>
          <p:cNvPr id="3" name="Date Placeholder 2"/>
          <p:cNvSpPr>
            <a:spLocks noGrp="1"/>
          </p:cNvSpPr>
          <p:nvPr>
            <p:ph type="dt" sz="half" idx="10"/>
          </p:nvPr>
        </p:nvSpPr>
        <p:spPr>
          <a:xfrm>
            <a:off x="6583680" y="612648"/>
            <a:ext cx="957264" cy="457200"/>
          </a:xfrm>
        </p:spPr>
        <p:txBody>
          <a:bodyPr/>
          <a:lstStyle/>
          <a:p>
            <a:fld id="{70B6DA41-85D7-4F21-9F34-FBB27D80650A}" type="datetime1">
              <a:rPr lang="en-US" smtClean="0"/>
              <a:t>3/17/2021</a:t>
            </a:fld>
            <a:endParaRPr lang="en-US"/>
          </a:p>
        </p:txBody>
      </p:sp>
      <p:sp>
        <p:nvSpPr>
          <p:cNvPr id="4" name="Footer Placeholder 3"/>
          <p:cNvSpPr>
            <a:spLocks noGrp="1"/>
          </p:cNvSpPr>
          <p:nvPr>
            <p:ph type="ftr" sz="quarter" idx="11"/>
          </p:nvPr>
        </p:nvSpPr>
        <p:spPr>
          <a:xfrm>
            <a:off x="5257800" y="612648"/>
            <a:ext cx="1325880" cy="457200"/>
          </a:xfrm>
        </p:spPr>
        <p:txBody>
          <a:bodyPr/>
          <a:lstStyle/>
          <a:p>
            <a:endParaRPr lang="en-US"/>
          </a:p>
        </p:txBody>
      </p:sp>
      <p:sp>
        <p:nvSpPr>
          <p:cNvPr id="5" name="Slide Number Placeholder 4"/>
          <p:cNvSpPr>
            <a:spLocks noGrp="1"/>
          </p:cNvSpPr>
          <p:nvPr>
            <p:ph type="sldNum" sz="quarter" idx="12"/>
          </p:nvPr>
        </p:nvSpPr>
        <p:spPr>
          <a:xfrm>
            <a:off x="8174736" y="2272"/>
            <a:ext cx="762000" cy="365760"/>
          </a:xfrm>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E5D13B-B74D-4DE4-96E4-02FD75C729F1}" type="datetime1">
              <a:rPr lang="en-US" smtClean="0"/>
              <a:t>3/17/2021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a:t>Click to edit Master title style</a:t>
            </a:r>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E347A458-8EE0-4743-B3CF-EDEED137D995}" type="datetime1">
              <a:rPr lang="en-US" smtClean="0"/>
              <a:t>3/17/2021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n-US"/>
              <a:t>Click to edit Master title style</a:t>
            </a:r>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FA703DCB-79DB-405D-863B-7C63ED8B61F8}" type="datetime1">
              <a:rPr lang="en-US" smtClean="0"/>
              <a:t>3/17/2021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Rectangle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Rectangle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Rectangle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1ACBFE56-DBAD-47BE-8DEC-E5387ECD56C9}" type="datetime1">
              <a:rPr lang="en-US" smtClean="0"/>
              <a:t>3/17/2021</a:t>
            </a:fld>
            <a:endParaRPr lang="en-US"/>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en-US"/>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Module 1</a:t>
            </a:r>
            <a:endParaRPr lang="en-GB" dirty="0"/>
          </a:p>
        </p:txBody>
      </p:sp>
      <p:sp>
        <p:nvSpPr>
          <p:cNvPr id="3" name="Subtitle 2"/>
          <p:cNvSpPr>
            <a:spLocks noGrp="1"/>
          </p:cNvSpPr>
          <p:nvPr>
            <p:ph type="subTitle" idx="1"/>
          </p:nvPr>
        </p:nvSpPr>
        <p:spPr/>
        <p:txBody>
          <a:bodyPr/>
          <a:lstStyle/>
          <a:p>
            <a:r>
              <a:rPr lang="en-US" dirty="0"/>
              <a:t>Anupama V</a:t>
            </a:r>
          </a:p>
          <a:p>
            <a:r>
              <a:rPr lang="en-US" dirty="0"/>
              <a:t>Assistant Professor</a:t>
            </a:r>
            <a:endParaRPr lang="en-GB"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Photodiode : </a:t>
            </a:r>
            <a:r>
              <a:rPr lang="en-GB" dirty="0"/>
              <a:t>Working Principle</a:t>
            </a:r>
          </a:p>
        </p:txBody>
      </p:sp>
      <p:pic>
        <p:nvPicPr>
          <p:cNvPr id="2050" name="Picture 2"/>
          <p:cNvPicPr>
            <a:picLocks noChangeAspect="1" noChangeArrowheads="1"/>
          </p:cNvPicPr>
          <p:nvPr/>
        </p:nvPicPr>
        <p:blipFill>
          <a:blip r:embed="rId2"/>
          <a:srcRect/>
          <a:stretch>
            <a:fillRect/>
          </a:stretch>
        </p:blipFill>
        <p:spPr bwMode="auto">
          <a:xfrm>
            <a:off x="1371600" y="2895600"/>
            <a:ext cx="5943600" cy="30861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609600"/>
          </a:xfrm>
        </p:spPr>
        <p:txBody>
          <a:bodyPr>
            <a:normAutofit fontScale="90000"/>
          </a:bodyPr>
          <a:lstStyle/>
          <a:p>
            <a:r>
              <a:rPr lang="en-GB" dirty="0"/>
              <a:t>Binary Weighted Resistor DAC</a:t>
            </a:r>
          </a:p>
        </p:txBody>
      </p:sp>
      <p:sp>
        <p:nvSpPr>
          <p:cNvPr id="3" name="Content Placeholder 2"/>
          <p:cNvSpPr>
            <a:spLocks noGrp="1"/>
          </p:cNvSpPr>
          <p:nvPr>
            <p:ph idx="1"/>
          </p:nvPr>
        </p:nvSpPr>
        <p:spPr/>
        <p:txBody>
          <a:bodyPr/>
          <a:lstStyle/>
          <a:p>
            <a:r>
              <a:rPr lang="en-GB" dirty="0"/>
              <a:t>total current through </a:t>
            </a:r>
            <a:r>
              <a:rPr lang="en-GB" dirty="0" err="1"/>
              <a:t>R</a:t>
            </a:r>
            <a:r>
              <a:rPr lang="en-GB" baseline="-25000" dirty="0" err="1"/>
              <a:t>f</a:t>
            </a:r>
            <a:r>
              <a:rPr lang="en-GB" baseline="-25000" dirty="0"/>
              <a:t> </a:t>
            </a:r>
            <a:endParaRPr lang="en-US" dirty="0"/>
          </a:p>
          <a:p>
            <a:pPr>
              <a:buNone/>
            </a:pPr>
            <a:r>
              <a:rPr lang="en-GB" dirty="0"/>
              <a:t>	𝐼= 𝐼</a:t>
            </a:r>
            <a:r>
              <a:rPr lang="en-GB" baseline="-25000" dirty="0"/>
              <a:t>1</a:t>
            </a:r>
            <a:r>
              <a:rPr lang="en-GB" dirty="0"/>
              <a:t>+ 𝐼</a:t>
            </a:r>
            <a:r>
              <a:rPr lang="en-GB" baseline="-25000" dirty="0"/>
              <a:t>2</a:t>
            </a:r>
            <a:r>
              <a:rPr lang="en-GB" dirty="0"/>
              <a:t>+ 𝐼</a:t>
            </a:r>
            <a:r>
              <a:rPr lang="en-GB" baseline="-25000" dirty="0"/>
              <a:t>3</a:t>
            </a:r>
            <a:r>
              <a:rPr lang="en-GB" dirty="0"/>
              <a:t>+ …+ 𝐼</a:t>
            </a:r>
            <a:r>
              <a:rPr lang="en-GB" baseline="-25000" dirty="0"/>
              <a:t>𝑛</a:t>
            </a:r>
            <a:endParaRPr lang="en-US" baseline="-25000" dirty="0"/>
          </a:p>
          <a:p>
            <a:endParaRPr lang="en-US" dirty="0"/>
          </a:p>
          <a:p>
            <a:endParaRPr lang="en-US" dirty="0"/>
          </a:p>
        </p:txBody>
      </p:sp>
      <p:pic>
        <p:nvPicPr>
          <p:cNvPr id="5123" name="Picture 3" descr="C:\Users\shree\Desktop\capture1.bmp"/>
          <p:cNvPicPr>
            <a:picLocks noChangeAspect="1" noChangeArrowheads="1"/>
          </p:cNvPicPr>
          <p:nvPr/>
        </p:nvPicPr>
        <p:blipFill>
          <a:blip r:embed="rId2"/>
          <a:srcRect/>
          <a:stretch>
            <a:fillRect/>
          </a:stretch>
        </p:blipFill>
        <p:spPr bwMode="auto">
          <a:xfrm>
            <a:off x="914400" y="3276600"/>
            <a:ext cx="5170715" cy="1447800"/>
          </a:xfrm>
          <a:prstGeom prst="rect">
            <a:avLst/>
          </a:prstGeom>
          <a:noFill/>
        </p:spPr>
      </p:pic>
      <p:pic>
        <p:nvPicPr>
          <p:cNvPr id="5124" name="Picture 4" descr="C:\Users\shree\Desktop\capture1.bmp"/>
          <p:cNvPicPr>
            <a:picLocks noChangeAspect="1" noChangeArrowheads="1"/>
          </p:cNvPicPr>
          <p:nvPr/>
        </p:nvPicPr>
        <p:blipFill>
          <a:blip r:embed="rId3"/>
          <a:srcRect/>
          <a:stretch>
            <a:fillRect/>
          </a:stretch>
        </p:blipFill>
        <p:spPr bwMode="auto">
          <a:xfrm>
            <a:off x="762000" y="4876800"/>
            <a:ext cx="8252460" cy="1752600"/>
          </a:xfrm>
          <a:prstGeom prst="rect">
            <a:avLst/>
          </a:prstGeom>
          <a:noFill/>
        </p:spPr>
      </p:pic>
      <p:sp>
        <p:nvSpPr>
          <p:cNvPr id="6" name="Slide Number Placeholder 5"/>
          <p:cNvSpPr>
            <a:spLocks noGrp="1"/>
          </p:cNvSpPr>
          <p:nvPr>
            <p:ph type="sldNum" sz="quarter" idx="12"/>
          </p:nvPr>
        </p:nvSpPr>
        <p:spPr/>
        <p:txBody>
          <a:bodyPr/>
          <a:lstStyle/>
          <a:p>
            <a:fld id="{B6F15528-21DE-4FAA-801E-634DDDAF4B2B}" type="slidenum">
              <a:rPr lang="en-US" smtClean="0"/>
              <a:pPr/>
              <a:t>100</a:t>
            </a:fld>
            <a:endParaRPr 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Drawbacks of DAC</a:t>
            </a:r>
          </a:p>
        </p:txBody>
      </p:sp>
      <p:sp>
        <p:nvSpPr>
          <p:cNvPr id="3" name="Content Placeholder 2"/>
          <p:cNvSpPr>
            <a:spLocks noGrp="1"/>
          </p:cNvSpPr>
          <p:nvPr>
            <p:ph idx="1"/>
          </p:nvPr>
        </p:nvSpPr>
        <p:spPr/>
        <p:txBody>
          <a:bodyPr/>
          <a:lstStyle/>
          <a:p>
            <a:r>
              <a:rPr lang="en-US" dirty="0"/>
              <a:t>Large range of resistor values are required, as resistance values increases like </a:t>
            </a:r>
            <a:r>
              <a:rPr lang="en-US" i="1" dirty="0"/>
              <a:t>2</a:t>
            </a:r>
            <a:r>
              <a:rPr lang="en-US" i="1" baseline="30000" dirty="0"/>
              <a:t>1</a:t>
            </a:r>
            <a:r>
              <a:rPr lang="en-US" i="1" dirty="0"/>
              <a:t>R, 2</a:t>
            </a:r>
            <a:r>
              <a:rPr lang="en-US" i="1" baseline="30000" dirty="0"/>
              <a:t>2</a:t>
            </a:r>
            <a:r>
              <a:rPr lang="en-US" i="1" dirty="0"/>
              <a:t>R, 2</a:t>
            </a:r>
            <a:r>
              <a:rPr lang="en-US" i="1" baseline="30000" dirty="0"/>
              <a:t>3</a:t>
            </a:r>
            <a:r>
              <a:rPr lang="en-US" i="1" dirty="0"/>
              <a:t>R, . . . , 2</a:t>
            </a:r>
            <a:r>
              <a:rPr lang="en-US" i="1" baseline="30000" dirty="0"/>
              <a:t>n</a:t>
            </a:r>
            <a:r>
              <a:rPr lang="en-US" i="1" dirty="0"/>
              <a:t>R. </a:t>
            </a:r>
          </a:p>
          <a:p>
            <a:r>
              <a:rPr lang="en-US" dirty="0"/>
              <a:t>Practically it’s difficult to fabricate large values of resistors on IC.</a:t>
            </a:r>
            <a:endParaRPr lang="en-GB"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101</a:t>
            </a:fld>
            <a:endParaRPr 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R-2R Ladder type DAC</a:t>
            </a:r>
          </a:p>
        </p:txBody>
      </p:sp>
      <p:sp>
        <p:nvSpPr>
          <p:cNvPr id="3" name="Content Placeholder 2"/>
          <p:cNvSpPr>
            <a:spLocks noGrp="1"/>
          </p:cNvSpPr>
          <p:nvPr>
            <p:ph idx="1"/>
          </p:nvPr>
        </p:nvSpPr>
        <p:spPr/>
        <p:txBody>
          <a:bodyPr>
            <a:normAutofit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Due to virtual ground, both the positions of the switches are at ground potential, and currents through the resistances are constant.</a:t>
            </a:r>
            <a:endParaRPr lang="en-GB" dirty="0"/>
          </a:p>
        </p:txBody>
      </p:sp>
      <p:pic>
        <p:nvPicPr>
          <p:cNvPr id="6146" name="Picture 2"/>
          <p:cNvPicPr>
            <a:picLocks noChangeAspect="1" noChangeArrowheads="1"/>
          </p:cNvPicPr>
          <p:nvPr/>
        </p:nvPicPr>
        <p:blipFill>
          <a:blip r:embed="rId2"/>
          <a:srcRect/>
          <a:stretch>
            <a:fillRect/>
          </a:stretch>
        </p:blipFill>
        <p:spPr bwMode="auto">
          <a:xfrm>
            <a:off x="533400" y="2209800"/>
            <a:ext cx="8201025" cy="291465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B6F15528-21DE-4FAA-801E-634DDDAF4B2B}" type="slidenum">
              <a:rPr lang="en-US" smtClean="0"/>
              <a:pPr/>
              <a:t>102</a:t>
            </a:fld>
            <a:endParaRPr 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R-2R Ladder type DAC</a:t>
            </a:r>
          </a:p>
        </p:txBody>
      </p:sp>
      <p:pic>
        <p:nvPicPr>
          <p:cNvPr id="7170" name="Picture 2" descr="C:\Users\shree\Desktop\capture1.bmp"/>
          <p:cNvPicPr>
            <a:picLocks noGrp="1" noChangeAspect="1" noChangeArrowheads="1"/>
          </p:cNvPicPr>
          <p:nvPr>
            <p:ph idx="1"/>
          </p:nvPr>
        </p:nvPicPr>
        <p:blipFill>
          <a:blip r:embed="rId2"/>
          <a:srcRect/>
          <a:stretch>
            <a:fillRect/>
          </a:stretch>
        </p:blipFill>
        <p:spPr bwMode="auto">
          <a:xfrm>
            <a:off x="381000" y="2362200"/>
            <a:ext cx="8370602" cy="3810000"/>
          </a:xfrm>
          <a:prstGeom prst="rect">
            <a:avLst/>
          </a:prstGeom>
          <a:noFill/>
        </p:spPr>
      </p:pic>
      <p:sp>
        <p:nvSpPr>
          <p:cNvPr id="4" name="Slide Number Placeholder 3"/>
          <p:cNvSpPr>
            <a:spLocks noGrp="1"/>
          </p:cNvSpPr>
          <p:nvPr>
            <p:ph type="sldNum" sz="quarter" idx="12"/>
          </p:nvPr>
        </p:nvSpPr>
        <p:spPr/>
        <p:txBody>
          <a:bodyPr/>
          <a:lstStyle/>
          <a:p>
            <a:fld id="{B6F15528-21DE-4FAA-801E-634DDDAF4B2B}" type="slidenum">
              <a:rPr lang="en-US" smtClean="0"/>
              <a:pPr/>
              <a:t>103</a:t>
            </a:fld>
            <a:endParaRPr 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R-2R Ladder type DAC : Advantages</a:t>
            </a:r>
          </a:p>
        </p:txBody>
      </p:sp>
      <p:sp>
        <p:nvSpPr>
          <p:cNvPr id="4" name="Content Placeholder 3"/>
          <p:cNvSpPr>
            <a:spLocks noGrp="1"/>
          </p:cNvSpPr>
          <p:nvPr>
            <p:ph idx="1"/>
          </p:nvPr>
        </p:nvSpPr>
        <p:spPr/>
        <p:txBody>
          <a:bodyPr/>
          <a:lstStyle/>
          <a:p>
            <a:r>
              <a:rPr lang="en-US" dirty="0"/>
              <a:t>As it requires only two types of resistors, fabrication and accurate value of R-@R can be designed. </a:t>
            </a:r>
          </a:p>
          <a:p>
            <a:r>
              <a:rPr lang="en-US" dirty="0"/>
              <a:t>Node voltage remains constant, and hence, slow down effect can be avoided.</a:t>
            </a:r>
            <a:endParaRPr lang="en-GB"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104</a:t>
            </a:fld>
            <a:endParaRPr 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1" y="1066800"/>
            <a:ext cx="9143999" cy="44958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105</a:t>
            </a:fld>
            <a:endParaRPr 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a:stretch>
            <a:fillRect/>
          </a:stretch>
        </p:blipFill>
        <p:spPr bwMode="auto">
          <a:xfrm>
            <a:off x="381000" y="990600"/>
            <a:ext cx="8323931" cy="45720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106</a:t>
            </a:fld>
            <a:endParaRPr 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a:stretch>
            <a:fillRect/>
          </a:stretch>
        </p:blipFill>
        <p:spPr bwMode="auto">
          <a:xfrm>
            <a:off x="344277" y="838200"/>
            <a:ext cx="8647323" cy="48768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107</a:t>
            </a:fld>
            <a:endParaRPr 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609600" y="1219200"/>
            <a:ext cx="7911655" cy="4986337"/>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108</a:t>
            </a:fld>
            <a:endParaRPr 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A-D Converters</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Types: Direct type ADCs and Integrated type ADCs</a:t>
            </a:r>
            <a:endParaRPr lang="en-GB" dirty="0"/>
          </a:p>
        </p:txBody>
      </p:sp>
      <p:pic>
        <p:nvPicPr>
          <p:cNvPr id="12291" name="Picture 3"/>
          <p:cNvPicPr>
            <a:picLocks noChangeAspect="1" noChangeArrowheads="1"/>
          </p:cNvPicPr>
          <p:nvPr/>
        </p:nvPicPr>
        <p:blipFill>
          <a:blip r:embed="rId2"/>
          <a:srcRect/>
          <a:stretch>
            <a:fillRect/>
          </a:stretch>
        </p:blipFill>
        <p:spPr bwMode="auto">
          <a:xfrm>
            <a:off x="990600" y="2362200"/>
            <a:ext cx="4572000" cy="3004868"/>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B6F15528-21DE-4FAA-801E-634DDDAF4B2B}" type="slidenum">
              <a:rPr lang="en-US" smtClean="0"/>
              <a:pPr/>
              <a:t>109</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Photodiode: V-I Characteristics</a:t>
            </a:r>
          </a:p>
        </p:txBody>
      </p:sp>
      <p:pic>
        <p:nvPicPr>
          <p:cNvPr id="3074" name="Picture 2"/>
          <p:cNvPicPr>
            <a:picLocks noGrp="1" noChangeAspect="1" noChangeArrowheads="1"/>
          </p:cNvPicPr>
          <p:nvPr>
            <p:ph idx="1"/>
          </p:nvPr>
        </p:nvPicPr>
        <p:blipFill>
          <a:blip r:embed="rId2"/>
          <a:srcRect/>
          <a:stretch>
            <a:fillRect/>
          </a:stretch>
        </p:blipFill>
        <p:spPr bwMode="auto">
          <a:xfrm>
            <a:off x="1295400" y="2209800"/>
            <a:ext cx="5581650" cy="2762250"/>
          </a:xfrm>
          <a:prstGeom prst="rect">
            <a:avLst/>
          </a:prstGeom>
          <a:noFill/>
          <a:ln w="9525">
            <a:noFill/>
            <a:miter lim="800000"/>
            <a:headEnd/>
            <a:tailEnd/>
          </a:ln>
          <a:effectLst/>
        </p:spPr>
      </p:pic>
      <p:sp>
        <p:nvSpPr>
          <p:cNvPr id="5" name="Rectangle 4"/>
          <p:cNvSpPr/>
          <p:nvPr/>
        </p:nvSpPr>
        <p:spPr>
          <a:xfrm>
            <a:off x="1295400" y="5334000"/>
            <a:ext cx="5943600" cy="1246495"/>
          </a:xfrm>
          <a:prstGeom prst="rect">
            <a:avLst/>
          </a:prstGeom>
        </p:spPr>
        <p:txBody>
          <a:bodyPr wrap="square">
            <a:spAutoFit/>
          </a:bodyPr>
          <a:lstStyle/>
          <a:p>
            <a:r>
              <a:rPr lang="en-US" sz="2500" dirty="0"/>
              <a:t>Reverse bias current is the summation of reverse saturation current and short circuit current. </a:t>
            </a:r>
            <a:endParaRPr lang="en-GB" sz="25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382000" cy="838200"/>
          </a:xfrm>
        </p:spPr>
        <p:txBody>
          <a:bodyPr>
            <a:normAutofit/>
          </a:bodyPr>
          <a:lstStyle/>
          <a:p>
            <a:r>
              <a:rPr lang="en-US" dirty="0"/>
              <a:t>Flash (Comparator/ Parallel) type ADC:</a:t>
            </a:r>
            <a:endParaRPr lang="en-GB" dirty="0"/>
          </a:p>
        </p:txBody>
      </p:sp>
      <p:sp>
        <p:nvSpPr>
          <p:cNvPr id="3" name="Content Placeholder 2"/>
          <p:cNvSpPr>
            <a:spLocks noGrp="1"/>
          </p:cNvSpPr>
          <p:nvPr>
            <p:ph idx="1"/>
          </p:nvPr>
        </p:nvSpPr>
        <p:spPr>
          <a:xfrm>
            <a:off x="457200" y="1828800"/>
            <a:ext cx="8229600" cy="4745736"/>
          </a:xfrm>
        </p:spPr>
        <p:txBody>
          <a:bodyPr/>
          <a:lstStyle/>
          <a:p>
            <a:r>
              <a:rPr lang="en-GB" dirty="0"/>
              <a:t> 2-bit Flash ADC</a:t>
            </a:r>
          </a:p>
        </p:txBody>
      </p:sp>
      <p:pic>
        <p:nvPicPr>
          <p:cNvPr id="13314" name="Picture 2"/>
          <p:cNvPicPr>
            <a:picLocks noChangeAspect="1" noChangeArrowheads="1"/>
          </p:cNvPicPr>
          <p:nvPr/>
        </p:nvPicPr>
        <p:blipFill>
          <a:blip r:embed="rId2"/>
          <a:srcRect/>
          <a:stretch>
            <a:fillRect/>
          </a:stretch>
        </p:blipFill>
        <p:spPr bwMode="auto">
          <a:xfrm>
            <a:off x="1828800" y="2362200"/>
            <a:ext cx="5486400" cy="4445518"/>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B6F15528-21DE-4FAA-801E-634DDDAF4B2B}" type="slidenum">
              <a:rPr lang="en-US" smtClean="0"/>
              <a:pPr/>
              <a:t>110</a:t>
            </a:fld>
            <a:endParaRPr 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382000" cy="838200"/>
          </a:xfrm>
        </p:spPr>
        <p:txBody>
          <a:bodyPr>
            <a:normAutofit/>
          </a:bodyPr>
          <a:lstStyle/>
          <a:p>
            <a:r>
              <a:rPr lang="en-US" dirty="0"/>
              <a:t>Flash (Comparator/ Parallel) type ADC:</a:t>
            </a:r>
            <a:endParaRPr lang="en-GB" dirty="0"/>
          </a:p>
        </p:txBody>
      </p:sp>
      <p:sp>
        <p:nvSpPr>
          <p:cNvPr id="3" name="Content Placeholder 2"/>
          <p:cNvSpPr>
            <a:spLocks noGrp="1"/>
          </p:cNvSpPr>
          <p:nvPr>
            <p:ph idx="1"/>
          </p:nvPr>
        </p:nvSpPr>
        <p:spPr>
          <a:xfrm>
            <a:off x="457200" y="1828800"/>
            <a:ext cx="8229600" cy="4745736"/>
          </a:xfrm>
        </p:spPr>
        <p:txBody>
          <a:bodyPr/>
          <a:lstStyle/>
          <a:p>
            <a:r>
              <a:rPr lang="en-GB" dirty="0"/>
              <a:t> 2-bit Flash ADC</a:t>
            </a:r>
          </a:p>
        </p:txBody>
      </p:sp>
      <p:pic>
        <p:nvPicPr>
          <p:cNvPr id="14338" name="Picture 2"/>
          <p:cNvPicPr>
            <a:picLocks noChangeAspect="1" noChangeArrowheads="1"/>
          </p:cNvPicPr>
          <p:nvPr/>
        </p:nvPicPr>
        <p:blipFill>
          <a:blip r:embed="rId2"/>
          <a:srcRect/>
          <a:stretch>
            <a:fillRect/>
          </a:stretch>
        </p:blipFill>
        <p:spPr bwMode="auto">
          <a:xfrm>
            <a:off x="1752600" y="2743200"/>
            <a:ext cx="4876800" cy="3387576"/>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B6F15528-21DE-4FAA-801E-634DDDAF4B2B}" type="slidenum">
              <a:rPr lang="en-US" smtClean="0"/>
              <a:pPr/>
              <a:t>111</a:t>
            </a:fld>
            <a:endParaRPr 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382000" cy="533400"/>
          </a:xfrm>
        </p:spPr>
        <p:txBody>
          <a:bodyPr>
            <a:normAutofit fontScale="90000"/>
          </a:bodyPr>
          <a:lstStyle/>
          <a:p>
            <a:r>
              <a:rPr lang="en-GB" dirty="0"/>
              <a:t> 3-bit Flash ADC</a:t>
            </a:r>
            <a:br>
              <a:rPr lang="en-GB" dirty="0"/>
            </a:br>
            <a:endParaRPr lang="en-GB" dirty="0"/>
          </a:p>
        </p:txBody>
      </p:sp>
      <p:sp>
        <p:nvSpPr>
          <p:cNvPr id="3" name="Content Placeholder 2"/>
          <p:cNvSpPr>
            <a:spLocks noGrp="1"/>
          </p:cNvSpPr>
          <p:nvPr>
            <p:ph idx="1"/>
          </p:nvPr>
        </p:nvSpPr>
        <p:spPr>
          <a:xfrm>
            <a:off x="457200" y="1295400"/>
            <a:ext cx="8229600" cy="5279136"/>
          </a:xfrm>
        </p:spPr>
        <p:txBody>
          <a:bodyPr/>
          <a:lstStyle/>
          <a:p>
            <a:endParaRPr lang="en-GB" dirty="0"/>
          </a:p>
        </p:txBody>
      </p:sp>
      <p:pic>
        <p:nvPicPr>
          <p:cNvPr id="15362" name="Picture 2"/>
          <p:cNvPicPr>
            <a:picLocks noChangeAspect="1" noChangeArrowheads="1"/>
          </p:cNvPicPr>
          <p:nvPr/>
        </p:nvPicPr>
        <p:blipFill>
          <a:blip r:embed="rId2"/>
          <a:srcRect/>
          <a:stretch>
            <a:fillRect/>
          </a:stretch>
        </p:blipFill>
        <p:spPr bwMode="auto">
          <a:xfrm>
            <a:off x="990600" y="1295400"/>
            <a:ext cx="7497297" cy="5210175"/>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B6F15528-21DE-4FAA-801E-634DDDAF4B2B}" type="slidenum">
              <a:rPr lang="en-US" smtClean="0"/>
              <a:pPr/>
              <a:t>112</a:t>
            </a:fld>
            <a:endParaRPr 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382000" cy="533400"/>
          </a:xfrm>
        </p:spPr>
        <p:txBody>
          <a:bodyPr>
            <a:normAutofit fontScale="90000"/>
          </a:bodyPr>
          <a:lstStyle/>
          <a:p>
            <a:r>
              <a:rPr lang="en-GB" dirty="0"/>
              <a:t> 3-bit Flash ADC</a:t>
            </a:r>
            <a:br>
              <a:rPr lang="en-GB" dirty="0"/>
            </a:br>
            <a:endParaRPr lang="en-GB" dirty="0"/>
          </a:p>
        </p:txBody>
      </p:sp>
      <p:pic>
        <p:nvPicPr>
          <p:cNvPr id="16386" name="Picture 2"/>
          <p:cNvPicPr>
            <a:picLocks noGrp="1" noChangeAspect="1" noChangeArrowheads="1"/>
          </p:cNvPicPr>
          <p:nvPr>
            <p:ph idx="1"/>
          </p:nvPr>
        </p:nvPicPr>
        <p:blipFill>
          <a:blip r:embed="rId2"/>
          <a:srcRect/>
          <a:stretch>
            <a:fillRect/>
          </a:stretch>
        </p:blipFill>
        <p:spPr bwMode="auto">
          <a:xfrm>
            <a:off x="1143000" y="1282563"/>
            <a:ext cx="6324600" cy="5423037"/>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113</a:t>
            </a:fld>
            <a:endParaRPr 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382000" cy="838200"/>
          </a:xfrm>
        </p:spPr>
        <p:txBody>
          <a:bodyPr>
            <a:normAutofit/>
          </a:bodyPr>
          <a:lstStyle/>
          <a:p>
            <a:r>
              <a:rPr lang="en-US" dirty="0"/>
              <a:t>Flash (Comparator/ Parallel) type ADC:</a:t>
            </a:r>
            <a:endParaRPr lang="en-GB" dirty="0"/>
          </a:p>
        </p:txBody>
      </p:sp>
      <p:sp>
        <p:nvSpPr>
          <p:cNvPr id="3" name="Content Placeholder 2"/>
          <p:cNvSpPr>
            <a:spLocks noGrp="1"/>
          </p:cNvSpPr>
          <p:nvPr>
            <p:ph idx="1"/>
          </p:nvPr>
        </p:nvSpPr>
        <p:spPr>
          <a:xfrm>
            <a:off x="457200" y="1828800"/>
            <a:ext cx="8229600" cy="4745736"/>
          </a:xfrm>
        </p:spPr>
        <p:txBody>
          <a:bodyPr/>
          <a:lstStyle/>
          <a:p>
            <a:r>
              <a:rPr lang="en-GB" b="1" i="1" dirty="0"/>
              <a:t>Advantages: </a:t>
            </a:r>
          </a:p>
          <a:p>
            <a:pPr lvl="1"/>
            <a:r>
              <a:rPr lang="en-GB" dirty="0"/>
              <a:t>High speed </a:t>
            </a:r>
          </a:p>
          <a:p>
            <a:endParaRPr lang="en-GB" dirty="0"/>
          </a:p>
          <a:p>
            <a:r>
              <a:rPr lang="en-GB" b="1" i="1" dirty="0"/>
              <a:t>Disadvantages: </a:t>
            </a:r>
          </a:p>
          <a:p>
            <a:pPr lvl="1"/>
            <a:r>
              <a:rPr lang="en-US" dirty="0"/>
              <a:t>Number of comparators required is almost double for each added bit </a:t>
            </a:r>
          </a:p>
          <a:p>
            <a:pPr lvl="1"/>
            <a:r>
              <a:rPr lang="en-US" dirty="0" err="1"/>
              <a:t>Eg</a:t>
            </a:r>
            <a:r>
              <a:rPr lang="en-US" dirty="0"/>
              <a:t>.: For 2-bit ADC; No. of Comparators = 4 (22) For 3-bit ADC; No. of Comparators = 8 (23)</a:t>
            </a:r>
            <a:endParaRPr lang="en-GB"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114</a:t>
            </a:fld>
            <a:endParaRPr 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Successive Approximation type ADC </a:t>
            </a:r>
          </a:p>
        </p:txBody>
      </p:sp>
      <p:pic>
        <p:nvPicPr>
          <p:cNvPr id="17410" name="Picture 2"/>
          <p:cNvPicPr>
            <a:picLocks noGrp="1" noChangeAspect="1" noChangeArrowheads="1"/>
          </p:cNvPicPr>
          <p:nvPr>
            <p:ph idx="1"/>
          </p:nvPr>
        </p:nvPicPr>
        <p:blipFill>
          <a:blip r:embed="rId2"/>
          <a:srcRect/>
          <a:stretch>
            <a:fillRect/>
          </a:stretch>
        </p:blipFill>
        <p:spPr bwMode="auto">
          <a:xfrm>
            <a:off x="914400" y="2133600"/>
            <a:ext cx="7663586" cy="38862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115</a:t>
            </a:fld>
            <a:endParaRPr 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762000"/>
          </a:xfrm>
        </p:spPr>
        <p:txBody>
          <a:bodyPr>
            <a:normAutofit/>
          </a:bodyPr>
          <a:lstStyle/>
          <a:p>
            <a:r>
              <a:rPr lang="en-GB" dirty="0"/>
              <a:t>Successive Approximation type ADC </a:t>
            </a:r>
          </a:p>
        </p:txBody>
      </p:sp>
      <p:pic>
        <p:nvPicPr>
          <p:cNvPr id="18434" name="Picture 2"/>
          <p:cNvPicPr>
            <a:picLocks noChangeAspect="1" noChangeArrowheads="1"/>
          </p:cNvPicPr>
          <p:nvPr/>
        </p:nvPicPr>
        <p:blipFill>
          <a:blip r:embed="rId2"/>
          <a:srcRect/>
          <a:stretch>
            <a:fillRect/>
          </a:stretch>
        </p:blipFill>
        <p:spPr bwMode="auto">
          <a:xfrm>
            <a:off x="1371600" y="1970809"/>
            <a:ext cx="5181600" cy="4887191"/>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116</a:t>
            </a:fld>
            <a:endParaRPr 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Successive Approximation type ADC </a:t>
            </a:r>
          </a:p>
        </p:txBody>
      </p:sp>
      <p:sp>
        <p:nvSpPr>
          <p:cNvPr id="4" name="Content Placeholder 3"/>
          <p:cNvSpPr>
            <a:spLocks noGrp="1"/>
          </p:cNvSpPr>
          <p:nvPr>
            <p:ph idx="1"/>
          </p:nvPr>
        </p:nvSpPr>
        <p:spPr/>
        <p:txBody>
          <a:bodyPr/>
          <a:lstStyle/>
          <a:p>
            <a:r>
              <a:rPr lang="en-US" dirty="0"/>
              <a:t>The conversion time for </a:t>
            </a:r>
            <a:r>
              <a:rPr lang="en-US" i="1" dirty="0"/>
              <a:t>n-bit successive approximation ADC is (n + 2) clock periods. </a:t>
            </a:r>
          </a:p>
          <a:p>
            <a:r>
              <a:rPr lang="en-US" b="1" i="1" dirty="0"/>
              <a:t>Advantages: </a:t>
            </a:r>
          </a:p>
          <a:p>
            <a:pPr lvl="1"/>
            <a:r>
              <a:rPr lang="en-GB" dirty="0"/>
              <a:t>Considerably good speed </a:t>
            </a:r>
          </a:p>
          <a:p>
            <a:pPr lvl="1"/>
            <a:r>
              <a:rPr lang="en-GB" dirty="0"/>
              <a:t>Good resolution. </a:t>
            </a:r>
          </a:p>
          <a:p>
            <a:endParaRPr lang="en-GB"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117</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Photodiode : </a:t>
            </a:r>
            <a:r>
              <a:rPr lang="en-GB" dirty="0"/>
              <a:t>Applications</a:t>
            </a:r>
          </a:p>
        </p:txBody>
      </p:sp>
      <p:sp>
        <p:nvSpPr>
          <p:cNvPr id="3" name="Content Placeholder 2"/>
          <p:cNvSpPr>
            <a:spLocks noGrp="1"/>
          </p:cNvSpPr>
          <p:nvPr>
            <p:ph idx="1"/>
          </p:nvPr>
        </p:nvSpPr>
        <p:spPr/>
        <p:txBody>
          <a:bodyPr>
            <a:normAutofit/>
          </a:bodyPr>
          <a:lstStyle/>
          <a:p>
            <a:pPr algn="just"/>
            <a:r>
              <a:rPr lang="en-US" dirty="0"/>
              <a:t>Consumer electronics devices like smoke detectors, compact disc players, and televisions and remote controls in VCRs. </a:t>
            </a:r>
          </a:p>
          <a:p>
            <a:pPr algn="just"/>
            <a:r>
              <a:rPr lang="en-US" dirty="0"/>
              <a:t>Photodiodes are frequently used for exact measurement of the intensity of light in science and industry. </a:t>
            </a:r>
            <a:endParaRPr lang="en-GB"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Light Emitting Diode (LED)</a:t>
            </a:r>
          </a:p>
        </p:txBody>
      </p:sp>
      <p:sp>
        <p:nvSpPr>
          <p:cNvPr id="3" name="Content Placeholder 2"/>
          <p:cNvSpPr>
            <a:spLocks noGrp="1"/>
          </p:cNvSpPr>
          <p:nvPr>
            <p:ph idx="1"/>
          </p:nvPr>
        </p:nvSpPr>
        <p:spPr/>
        <p:txBody>
          <a:bodyPr/>
          <a:lstStyle/>
          <a:p>
            <a:pPr algn="just"/>
            <a:r>
              <a:rPr lang="en-US" dirty="0"/>
              <a:t>The LED is a PN-junction diode which emits light when an electric current passes through it in the forward direction</a:t>
            </a:r>
          </a:p>
          <a:p>
            <a:pPr algn="just"/>
            <a:r>
              <a:rPr lang="en-US" dirty="0"/>
              <a:t>Electroluminescence is the properly of the material to convert electrical energy into light energy</a:t>
            </a:r>
          </a:p>
          <a:p>
            <a:pPr algn="just"/>
            <a:endParaRPr lang="en-GB"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LED : Construction </a:t>
            </a:r>
          </a:p>
        </p:txBody>
      </p:sp>
      <p:sp>
        <p:nvSpPr>
          <p:cNvPr id="3" name="Content Placeholder 2"/>
          <p:cNvSpPr>
            <a:spLocks noGrp="1"/>
          </p:cNvSpPr>
          <p:nvPr>
            <p:ph idx="1"/>
          </p:nvPr>
        </p:nvSpPr>
        <p:spPr/>
        <p:txBody>
          <a:bodyPr/>
          <a:lstStyle/>
          <a:p>
            <a:pPr algn="just"/>
            <a:r>
              <a:rPr lang="en-GB" dirty="0"/>
              <a:t>The semiconductor material used in LED is </a:t>
            </a:r>
            <a:r>
              <a:rPr lang="en-GB" dirty="0" err="1"/>
              <a:t>Galliurn</a:t>
            </a:r>
            <a:r>
              <a:rPr lang="en-GB" dirty="0"/>
              <a:t> Arsenide (</a:t>
            </a:r>
            <a:r>
              <a:rPr lang="en-GB" dirty="0" err="1"/>
              <a:t>GaAs</a:t>
            </a:r>
            <a:r>
              <a:rPr lang="en-GB" dirty="0"/>
              <a:t>), Gallium </a:t>
            </a:r>
            <a:r>
              <a:rPr lang="en-GB" dirty="0" err="1"/>
              <a:t>phosphide</a:t>
            </a:r>
            <a:r>
              <a:rPr lang="en-GB" dirty="0"/>
              <a:t> (</a:t>
            </a:r>
            <a:r>
              <a:rPr lang="en-GB" dirty="0" err="1"/>
              <a:t>GaP</a:t>
            </a:r>
            <a:r>
              <a:rPr lang="en-GB" dirty="0"/>
              <a:t>) or Gallium Arsenide </a:t>
            </a:r>
            <a:r>
              <a:rPr lang="en-GB" dirty="0" err="1"/>
              <a:t>Phosphide</a:t>
            </a:r>
            <a:r>
              <a:rPr lang="en-GB" dirty="0"/>
              <a:t> (</a:t>
            </a:r>
            <a:r>
              <a:rPr lang="en-GB" dirty="0" err="1"/>
              <a:t>GaAsP</a:t>
            </a:r>
            <a:r>
              <a:rPr lang="en-GB" dirty="0"/>
              <a:t>).</a:t>
            </a:r>
          </a:p>
          <a:p>
            <a:pPr algn="just"/>
            <a:r>
              <a:rPr lang="en-US" dirty="0"/>
              <a:t>The semiconductor layer of P-type is placed above N-type because the charge carrier recombination occurs in P-type.</a:t>
            </a:r>
          </a:p>
          <a:p>
            <a:pPr algn="just"/>
            <a:r>
              <a:rPr lang="en-US" dirty="0"/>
              <a:t>If </a:t>
            </a:r>
            <a:r>
              <a:rPr lang="en-US" i="1" dirty="0"/>
              <a:t>P-type is placed below the N-type, the emitted light cannot be seen.</a:t>
            </a:r>
            <a:endParaRPr lang="en-GB"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LED : Construction </a:t>
            </a:r>
          </a:p>
        </p:txBody>
      </p:sp>
      <p:sp>
        <p:nvSpPr>
          <p:cNvPr id="3" name="Content Placeholder 2"/>
          <p:cNvSpPr>
            <a:spLocks noGrp="1"/>
          </p:cNvSpPr>
          <p:nvPr>
            <p:ph idx="1"/>
          </p:nvPr>
        </p:nvSpPr>
        <p:spPr/>
        <p:txBody>
          <a:bodyPr/>
          <a:lstStyle/>
          <a:p>
            <a:pPr algn="just"/>
            <a:r>
              <a:rPr lang="en-GB" dirty="0"/>
              <a:t>The semiconductor material used in LED is </a:t>
            </a:r>
            <a:r>
              <a:rPr lang="en-GB" dirty="0" err="1"/>
              <a:t>Galliurn</a:t>
            </a:r>
            <a:r>
              <a:rPr lang="en-GB" dirty="0"/>
              <a:t> Arsenide (</a:t>
            </a:r>
            <a:r>
              <a:rPr lang="en-GB" dirty="0" err="1"/>
              <a:t>GaAs</a:t>
            </a:r>
            <a:r>
              <a:rPr lang="en-GB" dirty="0"/>
              <a:t>), Gallium </a:t>
            </a:r>
            <a:r>
              <a:rPr lang="en-GB" dirty="0" err="1"/>
              <a:t>phosphide</a:t>
            </a:r>
            <a:r>
              <a:rPr lang="en-GB" dirty="0"/>
              <a:t> (</a:t>
            </a:r>
            <a:r>
              <a:rPr lang="en-GB" dirty="0" err="1"/>
              <a:t>GaP</a:t>
            </a:r>
            <a:r>
              <a:rPr lang="en-GB" dirty="0"/>
              <a:t>) or Gallium Arsenide </a:t>
            </a:r>
            <a:r>
              <a:rPr lang="en-GB" dirty="0" err="1"/>
              <a:t>Phosphide</a:t>
            </a:r>
            <a:r>
              <a:rPr lang="en-GB" dirty="0"/>
              <a:t> (</a:t>
            </a:r>
            <a:r>
              <a:rPr lang="en-GB" dirty="0" err="1"/>
              <a:t>GaAsP</a:t>
            </a:r>
            <a:r>
              <a:rPr lang="en-GB" dirty="0"/>
              <a:t>).</a:t>
            </a:r>
          </a:p>
          <a:p>
            <a:pPr algn="just"/>
            <a:r>
              <a:rPr lang="en-US" dirty="0"/>
              <a:t>The semiconductor layer of P-type is placed above N-type because the charge carrier recombination occurs in P-type.</a:t>
            </a:r>
            <a:endParaRPr lang="en-GB"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LED : Construction </a:t>
            </a:r>
          </a:p>
        </p:txBody>
      </p:sp>
      <p:pic>
        <p:nvPicPr>
          <p:cNvPr id="4098" name="Picture 2"/>
          <p:cNvPicPr>
            <a:picLocks noChangeAspect="1" noChangeArrowheads="1"/>
          </p:cNvPicPr>
          <p:nvPr/>
        </p:nvPicPr>
        <p:blipFill>
          <a:blip r:embed="rId2"/>
          <a:srcRect/>
          <a:stretch>
            <a:fillRect/>
          </a:stretch>
        </p:blipFill>
        <p:spPr bwMode="auto">
          <a:xfrm>
            <a:off x="1447800" y="2362200"/>
            <a:ext cx="6656212" cy="2986087"/>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LED : Construction </a:t>
            </a:r>
          </a:p>
        </p:txBody>
      </p:sp>
      <p:sp>
        <p:nvSpPr>
          <p:cNvPr id="3" name="Content Placeholder 2"/>
          <p:cNvSpPr>
            <a:spLocks noGrp="1"/>
          </p:cNvSpPr>
          <p:nvPr>
            <p:ph idx="1"/>
          </p:nvPr>
        </p:nvSpPr>
        <p:spPr/>
        <p:txBody>
          <a:bodyPr>
            <a:normAutofit fontScale="92500" lnSpcReduction="10000"/>
          </a:bodyPr>
          <a:lstStyle/>
          <a:p>
            <a:r>
              <a:rPr lang="en-US" dirty="0"/>
              <a:t>The P-type layer is formed from diffusion of semiconductor material. </a:t>
            </a:r>
          </a:p>
          <a:p>
            <a:r>
              <a:rPr lang="en-US" dirty="0"/>
              <a:t>The metal film is used on the P-type layer to provide anode connection to the diode. </a:t>
            </a:r>
          </a:p>
          <a:p>
            <a:r>
              <a:rPr lang="en-US" dirty="0"/>
              <a:t>Gold-film layer is coated on N-type to provide cathode connection. The Gold-film layer on N-type also provides reflection from the bottom surface of the diode. </a:t>
            </a:r>
          </a:p>
          <a:p>
            <a:r>
              <a:rPr lang="en-US" dirty="0"/>
              <a:t>If any significant part of radiated light tends to hit bottom surface then that will be reflected from the bottom surface to the device top surface. This increases LED's efficiency.</a:t>
            </a:r>
            <a:endParaRPr lang="en-GB"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LED : Working Principle </a:t>
            </a:r>
          </a:p>
        </p:txBody>
      </p:sp>
      <p:sp>
        <p:nvSpPr>
          <p:cNvPr id="3" name="Content Placeholder 2"/>
          <p:cNvSpPr>
            <a:spLocks noGrp="1"/>
          </p:cNvSpPr>
          <p:nvPr>
            <p:ph idx="1"/>
          </p:nvPr>
        </p:nvSpPr>
        <p:spPr/>
        <p:txBody>
          <a:bodyPr>
            <a:normAutofit fontScale="92500" lnSpcReduction="10000"/>
          </a:bodyPr>
          <a:lstStyle/>
          <a:p>
            <a:r>
              <a:rPr lang="en-US" dirty="0"/>
              <a:t>The charge carriers recombine in a forward-biased P-N junction as the electrons cross from the N-region and recombine with the holes existing in the P-region.</a:t>
            </a:r>
          </a:p>
          <a:p>
            <a:r>
              <a:rPr lang="en-US" dirty="0"/>
              <a:t> Free electrons are in the conduction band of energy levels</a:t>
            </a:r>
          </a:p>
          <a:p>
            <a:r>
              <a:rPr lang="en-US" dirty="0"/>
              <a:t>Holes are in the valence energy band. </a:t>
            </a:r>
          </a:p>
          <a:p>
            <a:r>
              <a:rPr lang="en-US" dirty="0"/>
              <a:t>Energy level of the holes is less than the energy levels of the electrons. </a:t>
            </a:r>
          </a:p>
          <a:p>
            <a:r>
              <a:rPr lang="en-US" dirty="0"/>
              <a:t>Some portion of the energy must be dissipated to recombine the electrons and the holes. This energy is emitted in the form of heat and light. </a:t>
            </a:r>
            <a:endParaRPr lang="en-GB"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LED : Working Principle </a:t>
            </a:r>
          </a:p>
        </p:txBody>
      </p:sp>
      <p:pic>
        <p:nvPicPr>
          <p:cNvPr id="5122" name="Picture 2"/>
          <p:cNvPicPr>
            <a:picLocks noChangeAspect="1" noChangeArrowheads="1"/>
          </p:cNvPicPr>
          <p:nvPr/>
        </p:nvPicPr>
        <p:blipFill>
          <a:blip r:embed="rId2"/>
          <a:srcRect/>
          <a:stretch>
            <a:fillRect/>
          </a:stretch>
        </p:blipFill>
        <p:spPr bwMode="auto">
          <a:xfrm>
            <a:off x="1600200" y="2514600"/>
            <a:ext cx="6019800" cy="3596412"/>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Optoelectronic Devices</a:t>
            </a:r>
            <a:endParaRPr lang="en-GB" dirty="0"/>
          </a:p>
        </p:txBody>
      </p:sp>
      <p:sp>
        <p:nvSpPr>
          <p:cNvPr id="3" name="Content Placeholder 2"/>
          <p:cNvSpPr>
            <a:spLocks noGrp="1"/>
          </p:cNvSpPr>
          <p:nvPr>
            <p:ph idx="1"/>
          </p:nvPr>
        </p:nvSpPr>
        <p:spPr/>
        <p:txBody>
          <a:bodyPr/>
          <a:lstStyle/>
          <a:p>
            <a:pPr algn="just"/>
            <a:r>
              <a:rPr lang="en-US" dirty="0"/>
              <a:t>Study of devices that emit, detect and control light in the wavelength spectrum ranging from ultraviolet to far infrared </a:t>
            </a:r>
          </a:p>
          <a:p>
            <a:pPr algn="just"/>
            <a:r>
              <a:rPr lang="en-US" dirty="0"/>
              <a:t>Includes</a:t>
            </a:r>
          </a:p>
          <a:p>
            <a:pPr lvl="1"/>
            <a:r>
              <a:rPr lang="en-US" dirty="0"/>
              <a:t>Electrical-to-optical transducers</a:t>
            </a:r>
          </a:p>
          <a:p>
            <a:pPr lvl="1"/>
            <a:r>
              <a:rPr lang="en-US" dirty="0"/>
              <a:t>Optical-to-electrical transducers</a:t>
            </a:r>
          </a:p>
          <a:p>
            <a:pPr algn="just"/>
            <a:endParaRPr lang="en-GB"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LED : Working Principle </a:t>
            </a:r>
          </a:p>
        </p:txBody>
      </p:sp>
      <p:sp>
        <p:nvSpPr>
          <p:cNvPr id="4" name="Content Placeholder 3"/>
          <p:cNvSpPr>
            <a:spLocks noGrp="1"/>
          </p:cNvSpPr>
          <p:nvPr>
            <p:ph idx="1"/>
          </p:nvPr>
        </p:nvSpPr>
        <p:spPr/>
        <p:txBody>
          <a:bodyPr/>
          <a:lstStyle/>
          <a:p>
            <a:r>
              <a:rPr lang="en-US" dirty="0"/>
              <a:t>Electron emit electromagnetic energy in the form of photons. </a:t>
            </a:r>
          </a:p>
          <a:p>
            <a:r>
              <a:rPr lang="en-US" dirty="0"/>
              <a:t>The energy of photons is equal to the gap between the valence and the conduction band. </a:t>
            </a:r>
          </a:p>
          <a:p>
            <a:r>
              <a:rPr lang="en-US" dirty="0"/>
              <a:t>Color of light can be determined by the band gap of semiconductor material. </a:t>
            </a:r>
            <a:endParaRPr lang="en-GB"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LED : Applications</a:t>
            </a:r>
          </a:p>
        </p:txBody>
      </p:sp>
      <p:sp>
        <p:nvSpPr>
          <p:cNvPr id="3" name="Content Placeholder 2"/>
          <p:cNvSpPr>
            <a:spLocks noGrp="1"/>
          </p:cNvSpPr>
          <p:nvPr>
            <p:ph idx="1"/>
          </p:nvPr>
        </p:nvSpPr>
        <p:spPr/>
        <p:txBody>
          <a:bodyPr>
            <a:normAutofit/>
          </a:bodyPr>
          <a:lstStyle/>
          <a:p>
            <a:r>
              <a:rPr lang="en-US" dirty="0"/>
              <a:t>LEDs are used in remote control systems such TV or LCD remote. </a:t>
            </a:r>
          </a:p>
          <a:p>
            <a:r>
              <a:rPr lang="en-US" dirty="0"/>
              <a:t>Used in traffic signals for controlling the traffic crowds in cites. </a:t>
            </a:r>
          </a:p>
          <a:p>
            <a:r>
              <a:rPr lang="en-US" dirty="0"/>
              <a:t>Used in digital computers for displaying the computer data. </a:t>
            </a:r>
          </a:p>
          <a:p>
            <a:r>
              <a:rPr lang="en-US" dirty="0"/>
              <a:t>Used in electronic calculators for showing the digital data. </a:t>
            </a:r>
          </a:p>
          <a:p>
            <a:r>
              <a:rPr lang="en-US" dirty="0"/>
              <a:t>Used in digital watches and automotive heat lamps. </a:t>
            </a:r>
          </a:p>
          <a:p>
            <a:endParaRPr lang="en-GB"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Photocoupler</a:t>
            </a:r>
            <a:endParaRPr lang="en-GB" dirty="0"/>
          </a:p>
        </p:txBody>
      </p:sp>
      <p:sp>
        <p:nvSpPr>
          <p:cNvPr id="3" name="Content Placeholder 2"/>
          <p:cNvSpPr>
            <a:spLocks noGrp="1"/>
          </p:cNvSpPr>
          <p:nvPr>
            <p:ph idx="1"/>
          </p:nvPr>
        </p:nvSpPr>
        <p:spPr/>
        <p:txBody>
          <a:bodyPr/>
          <a:lstStyle/>
          <a:p>
            <a:r>
              <a:rPr lang="en-US" dirty="0" err="1"/>
              <a:t>Photocoupler</a:t>
            </a:r>
            <a:r>
              <a:rPr lang="en-US" dirty="0"/>
              <a:t> or </a:t>
            </a:r>
            <a:r>
              <a:rPr lang="en-US" dirty="0" err="1"/>
              <a:t>Optocoupler</a:t>
            </a:r>
            <a:r>
              <a:rPr lang="en-US" dirty="0"/>
              <a:t> is a device that transfers electrical signals between two isolated circuits by using light.</a:t>
            </a:r>
            <a:endParaRPr lang="en-GB"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Photocoupler</a:t>
            </a:r>
            <a:r>
              <a:rPr lang="en-GB" dirty="0"/>
              <a:t> : Construction</a:t>
            </a:r>
          </a:p>
        </p:txBody>
      </p:sp>
      <p:sp>
        <p:nvSpPr>
          <p:cNvPr id="3" name="Content Placeholder 2"/>
          <p:cNvSpPr>
            <a:spLocks noGrp="1"/>
          </p:cNvSpPr>
          <p:nvPr>
            <p:ph idx="1"/>
          </p:nvPr>
        </p:nvSpPr>
        <p:spPr/>
        <p:txBody>
          <a:bodyPr/>
          <a:lstStyle/>
          <a:p>
            <a:r>
              <a:rPr lang="en-US" dirty="0"/>
              <a:t>All </a:t>
            </a:r>
            <a:r>
              <a:rPr lang="en-US" dirty="0" err="1"/>
              <a:t>optocouplers</a:t>
            </a:r>
            <a:r>
              <a:rPr lang="en-US" dirty="0"/>
              <a:t> consist of two elements: a light source (a LED) and a </a:t>
            </a:r>
            <a:r>
              <a:rPr lang="en-US" dirty="0" err="1"/>
              <a:t>photosensor</a:t>
            </a:r>
            <a:r>
              <a:rPr lang="en-US" dirty="0"/>
              <a:t> (a </a:t>
            </a:r>
            <a:r>
              <a:rPr lang="en-US" dirty="0" err="1"/>
              <a:t>photoresistor</a:t>
            </a:r>
            <a:r>
              <a:rPr lang="en-US" dirty="0"/>
              <a:t>, photodiode, phototransistor, silicon-controlled rectifier (SCR), or </a:t>
            </a:r>
            <a:r>
              <a:rPr lang="en-US" dirty="0" err="1"/>
              <a:t>triac</a:t>
            </a:r>
            <a:r>
              <a:rPr lang="en-US" dirty="0"/>
              <a:t>); which are separated by a dielectric (non-conducting) barrier</a:t>
            </a:r>
            <a:endParaRPr lang="en-GB"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Photocoupler</a:t>
            </a:r>
            <a:r>
              <a:rPr lang="en-GB" dirty="0"/>
              <a:t> : Working</a:t>
            </a:r>
          </a:p>
        </p:txBody>
      </p:sp>
      <p:sp>
        <p:nvSpPr>
          <p:cNvPr id="3" name="Content Placeholder 2"/>
          <p:cNvSpPr>
            <a:spLocks noGrp="1"/>
          </p:cNvSpPr>
          <p:nvPr>
            <p:ph idx="1"/>
          </p:nvPr>
        </p:nvSpPr>
        <p:spPr/>
        <p:txBody>
          <a:bodyPr>
            <a:normAutofit fontScale="92500" lnSpcReduction="20000"/>
          </a:bodyPr>
          <a:lstStyle/>
          <a:p>
            <a:r>
              <a:rPr lang="en-US" dirty="0"/>
              <a:t>When input current is applied to the LED, it switches ON and emits infrared light</a:t>
            </a:r>
          </a:p>
          <a:p>
            <a:r>
              <a:rPr lang="en-US" dirty="0"/>
              <a:t>The </a:t>
            </a:r>
            <a:r>
              <a:rPr lang="en-US" dirty="0" err="1"/>
              <a:t>photosensor</a:t>
            </a:r>
            <a:r>
              <a:rPr lang="en-US" dirty="0"/>
              <a:t> then detects this light and allows current to flow through the output side of the circuit</a:t>
            </a:r>
          </a:p>
          <a:p>
            <a:r>
              <a:rPr lang="en-US" dirty="0"/>
              <a:t>When the LED is off, no current will flow through the </a:t>
            </a:r>
            <a:r>
              <a:rPr lang="en-US" dirty="0" err="1"/>
              <a:t>photosensor</a:t>
            </a:r>
            <a:r>
              <a:rPr lang="en-US" dirty="0"/>
              <a:t>. </a:t>
            </a:r>
          </a:p>
          <a:p>
            <a:r>
              <a:rPr lang="en-US" dirty="0"/>
              <a:t>By this method, the two flowing currents are electrically isolated. It consists of LED and photodiode; where the circuits are isolated electrically. </a:t>
            </a:r>
          </a:p>
          <a:p>
            <a:r>
              <a:rPr lang="en-US" dirty="0"/>
              <a:t>In the following Figure, LED is forward biased, photodiode is reverse biased and output exists across R2.</a:t>
            </a:r>
            <a:endParaRPr lang="en-GB"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Photocoupler</a:t>
            </a:r>
            <a:r>
              <a:rPr lang="en-GB" dirty="0"/>
              <a:t> : Working</a:t>
            </a:r>
          </a:p>
        </p:txBody>
      </p:sp>
      <p:pic>
        <p:nvPicPr>
          <p:cNvPr id="6146" name="Picture 2"/>
          <p:cNvPicPr>
            <a:picLocks noGrp="1" noChangeAspect="1" noChangeArrowheads="1"/>
          </p:cNvPicPr>
          <p:nvPr>
            <p:ph idx="1"/>
          </p:nvPr>
        </p:nvPicPr>
        <p:blipFill>
          <a:blip r:embed="rId2"/>
          <a:srcRect/>
          <a:stretch>
            <a:fillRect/>
          </a:stretch>
        </p:blipFill>
        <p:spPr bwMode="auto">
          <a:xfrm>
            <a:off x="771525" y="2743201"/>
            <a:ext cx="7600950" cy="286385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Photocoupler</a:t>
            </a:r>
            <a:r>
              <a:rPr lang="en-GB" dirty="0"/>
              <a:t> : Applications</a:t>
            </a:r>
          </a:p>
        </p:txBody>
      </p:sp>
      <p:sp>
        <p:nvSpPr>
          <p:cNvPr id="3" name="Content Placeholder 2"/>
          <p:cNvSpPr>
            <a:spLocks noGrp="1"/>
          </p:cNvSpPr>
          <p:nvPr>
            <p:ph idx="1"/>
          </p:nvPr>
        </p:nvSpPr>
        <p:spPr/>
        <p:txBody>
          <a:bodyPr/>
          <a:lstStyle/>
          <a:p>
            <a:r>
              <a:rPr lang="en-US" dirty="0"/>
              <a:t>Input and output switching in electronically noisy environments. </a:t>
            </a:r>
          </a:p>
          <a:p>
            <a:r>
              <a:rPr lang="en-GB" dirty="0"/>
              <a:t>Controlling transistors and </a:t>
            </a:r>
            <a:r>
              <a:rPr lang="en-GB" dirty="0" err="1"/>
              <a:t>triacs</a:t>
            </a:r>
            <a:r>
              <a:rPr lang="en-GB" dirty="0"/>
              <a:t>. </a:t>
            </a:r>
          </a:p>
          <a:p>
            <a:r>
              <a:rPr lang="en-GB" dirty="0"/>
              <a:t>Switch-mode power supplies. </a:t>
            </a:r>
          </a:p>
          <a:p>
            <a:r>
              <a:rPr lang="en-GB" dirty="0"/>
              <a:t>PC/ Modem communication. </a:t>
            </a:r>
          </a:p>
          <a:p>
            <a:r>
              <a:rPr lang="en-GB" dirty="0"/>
              <a:t>Signal isolation. </a:t>
            </a:r>
          </a:p>
          <a:p>
            <a:r>
              <a:rPr lang="en-GB" dirty="0"/>
              <a:t>Power control. </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BJT BIASING </a:t>
            </a:r>
            <a:endParaRPr lang="en-GB" dirty="0"/>
          </a:p>
        </p:txBody>
      </p:sp>
      <p:sp>
        <p:nvSpPr>
          <p:cNvPr id="3" name="Content Placeholder 2"/>
          <p:cNvSpPr>
            <a:spLocks noGrp="1"/>
          </p:cNvSpPr>
          <p:nvPr>
            <p:ph idx="1"/>
          </p:nvPr>
        </p:nvSpPr>
        <p:spPr/>
        <p:txBody>
          <a:bodyPr/>
          <a:lstStyle/>
          <a:p>
            <a:r>
              <a:rPr lang="en-US" dirty="0"/>
              <a:t>A transistor (Bipolar Junction Transistor-BJT) is a sandwich of one type of semiconductor (P-type or N-type) between two layers of other type. </a:t>
            </a:r>
          </a:p>
          <a:p>
            <a:endParaRPr lang="en-US" dirty="0"/>
          </a:p>
          <a:p>
            <a:r>
              <a:rPr lang="en-US" dirty="0"/>
              <a:t>Three types of biasing a transistor: </a:t>
            </a:r>
          </a:p>
          <a:p>
            <a:pPr marL="624078" indent="-514350">
              <a:buFont typeface="+mj-lt"/>
              <a:buAutoNum type="arabicPeriod"/>
            </a:pPr>
            <a:r>
              <a:rPr lang="en-US" i="1" dirty="0"/>
              <a:t>Base bias or Fixed bias,</a:t>
            </a:r>
          </a:p>
          <a:p>
            <a:pPr marL="624078" indent="-514350">
              <a:buFont typeface="+mj-lt"/>
              <a:buAutoNum type="arabicPeriod"/>
            </a:pPr>
            <a:r>
              <a:rPr lang="en-US" i="1" dirty="0"/>
              <a:t>Collector-to-Base bias, </a:t>
            </a:r>
          </a:p>
          <a:p>
            <a:pPr marL="624078" indent="-514350">
              <a:buFont typeface="+mj-lt"/>
              <a:buAutoNum type="arabicPeriod"/>
            </a:pPr>
            <a:r>
              <a:rPr lang="en-US" i="1" dirty="0"/>
              <a:t>Voltage-divider bias. </a:t>
            </a:r>
          </a:p>
          <a:p>
            <a:endParaRPr lang="en-GB"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BASE BIAS or FIXED BIAS: </a:t>
            </a:r>
            <a:endParaRPr lang="en-GB" dirty="0"/>
          </a:p>
        </p:txBody>
      </p:sp>
      <p:pic>
        <p:nvPicPr>
          <p:cNvPr id="1027" name="Picture 3" descr="C:\Users\shree\Desktop\capture1.bmp"/>
          <p:cNvPicPr>
            <a:picLocks noGrp="1" noChangeAspect="1" noChangeArrowheads="1"/>
          </p:cNvPicPr>
          <p:nvPr>
            <p:ph idx="1"/>
          </p:nvPr>
        </p:nvPicPr>
        <p:blipFill>
          <a:blip r:embed="rId2"/>
          <a:srcRect/>
          <a:stretch>
            <a:fillRect/>
          </a:stretch>
        </p:blipFill>
        <p:spPr bwMode="auto">
          <a:xfrm>
            <a:off x="228600" y="2514600"/>
            <a:ext cx="7424190" cy="2990850"/>
          </a:xfrm>
          <a:prstGeom prst="rect">
            <a:avLst/>
          </a:prstGeom>
          <a:noFill/>
        </p:spPr>
      </p:pic>
      <p:pic>
        <p:nvPicPr>
          <p:cNvPr id="1028" name="Picture 4"/>
          <p:cNvPicPr>
            <a:picLocks noChangeAspect="1" noChangeArrowheads="1"/>
          </p:cNvPicPr>
          <p:nvPr/>
        </p:nvPicPr>
        <p:blipFill>
          <a:blip r:embed="rId3"/>
          <a:srcRect/>
          <a:stretch>
            <a:fillRect/>
          </a:stretch>
        </p:blipFill>
        <p:spPr bwMode="auto">
          <a:xfrm>
            <a:off x="6476999" y="2286000"/>
            <a:ext cx="2630905" cy="3124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B6F15528-21DE-4FAA-801E-634DDDAF4B2B}" type="slidenum">
              <a:rPr lang="en-US" smtClean="0"/>
              <a:pPr/>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0" y="1600200"/>
            <a:ext cx="9193695" cy="3776663"/>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B6F15528-21DE-4FAA-801E-634DDDAF4B2B}" type="slidenum">
              <a:rPr lang="en-US" smtClean="0"/>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Photodiode</a:t>
            </a:r>
            <a:endParaRPr lang="en-GB" dirty="0"/>
          </a:p>
        </p:txBody>
      </p:sp>
      <p:sp>
        <p:nvSpPr>
          <p:cNvPr id="3" name="Content Placeholder 2"/>
          <p:cNvSpPr>
            <a:spLocks noGrp="1"/>
          </p:cNvSpPr>
          <p:nvPr>
            <p:ph idx="1"/>
          </p:nvPr>
        </p:nvSpPr>
        <p:spPr/>
        <p:txBody>
          <a:bodyPr/>
          <a:lstStyle/>
          <a:p>
            <a:pPr algn="just"/>
            <a:r>
              <a:rPr lang="en-US" dirty="0"/>
              <a:t>Light detector semiconductor device that converts light energy into electric current or voltage which depends upon the mode of operation</a:t>
            </a:r>
          </a:p>
          <a:p>
            <a:r>
              <a:rPr lang="en-GB" dirty="0"/>
              <a:t> Upper cut-off wavelength 𝜆𝑐=1240/𝐸𝑔</a:t>
            </a:r>
          </a:p>
          <a:p>
            <a:r>
              <a:rPr lang="en-US" dirty="0"/>
              <a:t>(</a:t>
            </a:r>
            <a:r>
              <a:rPr lang="en-GB" dirty="0"/>
              <a:t>𝐸𝑔</a:t>
            </a:r>
            <a:r>
              <a:rPr lang="en-US" dirty="0"/>
              <a:t> - </a:t>
            </a:r>
            <a:r>
              <a:rPr lang="en-GB" dirty="0"/>
              <a:t> </a:t>
            </a:r>
            <a:r>
              <a:rPr lang="en-GB" dirty="0" err="1"/>
              <a:t>bandgap</a:t>
            </a:r>
            <a:r>
              <a:rPr lang="en-GB" dirty="0"/>
              <a:t> energy)</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609600" y="1524000"/>
            <a:ext cx="8338348" cy="4276725"/>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000" b="1" dirty="0"/>
              <a:t>COLLECTOR-TO-BASE BIAS CIRCUIT:</a:t>
            </a:r>
            <a:endParaRPr lang="en-GB" sz="3000" dirty="0"/>
          </a:p>
        </p:txBody>
      </p:sp>
      <p:pic>
        <p:nvPicPr>
          <p:cNvPr id="4098" name="Picture 2"/>
          <p:cNvPicPr>
            <a:picLocks noGrp="1" noChangeAspect="1" noChangeArrowheads="1"/>
          </p:cNvPicPr>
          <p:nvPr>
            <p:ph idx="1"/>
          </p:nvPr>
        </p:nvPicPr>
        <p:blipFill>
          <a:blip r:embed="rId2"/>
          <a:srcRect/>
          <a:stretch>
            <a:fillRect/>
          </a:stretch>
        </p:blipFill>
        <p:spPr bwMode="auto">
          <a:xfrm>
            <a:off x="3219449" y="2362200"/>
            <a:ext cx="3939427" cy="3121025"/>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B6F15528-21DE-4FAA-801E-634DDDAF4B2B}" type="slidenum">
              <a:rPr lang="en-US" smtClean="0"/>
              <a:pPr/>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000" b="1" dirty="0"/>
              <a:t>COLLECTOR-TO-BASE BIAS CIRCUIT:</a:t>
            </a:r>
            <a:endParaRPr lang="en-GB" sz="3000" dirty="0"/>
          </a:p>
        </p:txBody>
      </p:sp>
      <p:sp>
        <p:nvSpPr>
          <p:cNvPr id="4" name="Content Placeholder 3"/>
          <p:cNvSpPr>
            <a:spLocks noGrp="1"/>
          </p:cNvSpPr>
          <p:nvPr>
            <p:ph idx="1"/>
          </p:nvPr>
        </p:nvSpPr>
        <p:spPr/>
        <p:txBody>
          <a:bodyPr/>
          <a:lstStyle/>
          <a:p>
            <a:endParaRPr lang="en-GB"/>
          </a:p>
        </p:txBody>
      </p:sp>
      <p:pic>
        <p:nvPicPr>
          <p:cNvPr id="5122" name="Picture 2" descr="C:\Users\shree\Desktop\capture2.bmp"/>
          <p:cNvPicPr>
            <a:picLocks noChangeAspect="1" noChangeArrowheads="1"/>
          </p:cNvPicPr>
          <p:nvPr/>
        </p:nvPicPr>
        <p:blipFill>
          <a:blip r:embed="rId2"/>
          <a:srcRect/>
          <a:stretch>
            <a:fillRect/>
          </a:stretch>
        </p:blipFill>
        <p:spPr bwMode="auto">
          <a:xfrm>
            <a:off x="1" y="2057400"/>
            <a:ext cx="9144000" cy="3676650"/>
          </a:xfrm>
          <a:prstGeom prst="rect">
            <a:avLst/>
          </a:prstGeom>
          <a:noFill/>
        </p:spPr>
      </p:pic>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b="1" dirty="0"/>
              <a:t>VOLTAGE DIVIDER (EMITTER CURRENT) BIAS CIRCUIT:</a:t>
            </a:r>
            <a:endParaRPr lang="en-GB" sz="2800" dirty="0"/>
          </a:p>
        </p:txBody>
      </p:sp>
      <p:pic>
        <p:nvPicPr>
          <p:cNvPr id="6146" name="Picture 2"/>
          <p:cNvPicPr>
            <a:picLocks noChangeAspect="1" noChangeArrowheads="1"/>
          </p:cNvPicPr>
          <p:nvPr/>
        </p:nvPicPr>
        <p:blipFill>
          <a:blip r:embed="rId2"/>
          <a:srcRect/>
          <a:stretch>
            <a:fillRect/>
          </a:stretch>
        </p:blipFill>
        <p:spPr bwMode="auto">
          <a:xfrm>
            <a:off x="990600" y="2667000"/>
            <a:ext cx="7170208" cy="3571875"/>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B6F15528-21DE-4FAA-801E-634DDDAF4B2B}" type="slidenum">
              <a:rPr lang="en-US" smtClean="0"/>
              <a:pPr/>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686800" cy="1219200"/>
          </a:xfrm>
        </p:spPr>
        <p:txBody>
          <a:bodyPr>
            <a:normAutofit/>
          </a:bodyPr>
          <a:lstStyle/>
          <a:p>
            <a:r>
              <a:rPr lang="en-GB" sz="2400" b="1" dirty="0"/>
              <a:t>VOLTAGE DIVIDER /EMITTER CURRENT BIAS CIRCUIT:</a:t>
            </a:r>
          </a:p>
        </p:txBody>
      </p:sp>
      <p:pic>
        <p:nvPicPr>
          <p:cNvPr id="7170" name="Picture 2" descr="C:\Users\shree\Desktop\capture3.bmp"/>
          <p:cNvPicPr>
            <a:picLocks noChangeAspect="1" noChangeArrowheads="1"/>
          </p:cNvPicPr>
          <p:nvPr/>
        </p:nvPicPr>
        <p:blipFill>
          <a:blip r:embed="rId2"/>
          <a:srcRect/>
          <a:stretch>
            <a:fillRect/>
          </a:stretch>
        </p:blipFill>
        <p:spPr bwMode="auto">
          <a:xfrm>
            <a:off x="228600" y="1600200"/>
            <a:ext cx="8687496" cy="5019675"/>
          </a:xfrm>
          <a:prstGeom prst="rect">
            <a:avLst/>
          </a:prstGeom>
          <a:noFill/>
        </p:spPr>
      </p:pic>
      <p:sp>
        <p:nvSpPr>
          <p:cNvPr id="5" name="Slide Number Placeholder 4"/>
          <p:cNvSpPr>
            <a:spLocks noGrp="1"/>
          </p:cNvSpPr>
          <p:nvPr>
            <p:ph type="sldNum" sz="quarter" idx="12"/>
          </p:nvPr>
        </p:nvSpPr>
        <p:spPr/>
        <p:txBody>
          <a:bodyPr/>
          <a:lstStyle/>
          <a:p>
            <a:fld id="{B6F15528-21DE-4FAA-801E-634DDDAF4B2B}" type="slidenum">
              <a:rPr lang="en-US" smtClean="0"/>
              <a:pPr/>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685800"/>
          </a:xfrm>
        </p:spPr>
        <p:txBody>
          <a:bodyPr>
            <a:normAutofit fontScale="90000"/>
          </a:bodyPr>
          <a:lstStyle/>
          <a:p>
            <a:r>
              <a:rPr lang="en-GB" dirty="0"/>
              <a:t>MULTIVIBRATORS USING IC-555</a:t>
            </a:r>
          </a:p>
        </p:txBody>
      </p:sp>
      <p:sp>
        <p:nvSpPr>
          <p:cNvPr id="3" name="Content Placeholder 2"/>
          <p:cNvSpPr>
            <a:spLocks noGrp="1"/>
          </p:cNvSpPr>
          <p:nvPr>
            <p:ph idx="1"/>
          </p:nvPr>
        </p:nvSpPr>
        <p:spPr>
          <a:xfrm>
            <a:off x="457200" y="1524000"/>
            <a:ext cx="8001000" cy="5050536"/>
          </a:xfrm>
        </p:spPr>
        <p:txBody>
          <a:bodyPr>
            <a:normAutofit fontScale="92500"/>
          </a:bodyPr>
          <a:lstStyle/>
          <a:p>
            <a:pPr algn="just"/>
            <a:r>
              <a:rPr lang="en-IN" sz="2400" dirty="0"/>
              <a:t>A </a:t>
            </a:r>
            <a:r>
              <a:rPr lang="en-IN" sz="2400" i="1" dirty="0" err="1"/>
              <a:t>multivibrator</a:t>
            </a:r>
            <a:r>
              <a:rPr lang="en-IN" sz="2400" dirty="0"/>
              <a:t> circuit oscillates between a “HIGH” state and a “LOW” state producing a continuous output.</a:t>
            </a:r>
          </a:p>
          <a:p>
            <a:pPr algn="just"/>
            <a:r>
              <a:rPr lang="en-IN" sz="2400" dirty="0"/>
              <a:t>It generates square, rectangular, pulse waveforms, also called nonlinear oscillators or function generators.</a:t>
            </a:r>
          </a:p>
          <a:p>
            <a:pPr algn="just"/>
            <a:r>
              <a:rPr lang="en-IN" sz="2400" dirty="0"/>
              <a:t>There are basically three types of clock pulse generation circuits:</a:t>
            </a:r>
          </a:p>
          <a:p>
            <a:pPr lvl="1" algn="just"/>
            <a:r>
              <a:rPr lang="en-IN" sz="2400" b="1" dirty="0" err="1">
                <a:solidFill>
                  <a:schemeClr val="tx1"/>
                </a:solidFill>
              </a:rPr>
              <a:t>Astable</a:t>
            </a:r>
            <a:r>
              <a:rPr lang="en-IN" sz="2400" dirty="0">
                <a:solidFill>
                  <a:schemeClr val="tx1"/>
                </a:solidFill>
              </a:rPr>
              <a:t> – A </a:t>
            </a:r>
            <a:r>
              <a:rPr lang="en-IN" sz="2400" i="1" dirty="0">
                <a:solidFill>
                  <a:schemeClr val="tx1"/>
                </a:solidFill>
              </a:rPr>
              <a:t>free-running </a:t>
            </a:r>
            <a:r>
              <a:rPr lang="en-IN" sz="2400" i="1" dirty="0" err="1">
                <a:solidFill>
                  <a:schemeClr val="tx1"/>
                </a:solidFill>
              </a:rPr>
              <a:t>multivibrator</a:t>
            </a:r>
            <a:r>
              <a:rPr lang="en-IN" sz="2400" dirty="0">
                <a:solidFill>
                  <a:schemeClr val="tx1"/>
                </a:solidFill>
              </a:rPr>
              <a:t> that has </a:t>
            </a:r>
            <a:r>
              <a:rPr lang="en-IN" sz="2400" b="1" dirty="0">
                <a:solidFill>
                  <a:schemeClr val="tx1"/>
                </a:solidFill>
              </a:rPr>
              <a:t>NO</a:t>
            </a:r>
            <a:r>
              <a:rPr lang="en-IN" sz="2400" dirty="0">
                <a:solidFill>
                  <a:schemeClr val="tx1"/>
                </a:solidFill>
              </a:rPr>
              <a:t> stable states but switches continuously between two states this action produces a train of square/rectangular wave pulses at a fixed frequency.</a:t>
            </a:r>
          </a:p>
          <a:p>
            <a:pPr lvl="1" algn="just"/>
            <a:r>
              <a:rPr lang="en-IN" sz="2400" b="1" dirty="0" err="1">
                <a:solidFill>
                  <a:schemeClr val="tx1"/>
                </a:solidFill>
              </a:rPr>
              <a:t>Monostable</a:t>
            </a:r>
            <a:r>
              <a:rPr lang="en-IN" sz="2400" dirty="0">
                <a:solidFill>
                  <a:schemeClr val="tx1"/>
                </a:solidFill>
              </a:rPr>
              <a:t> – A </a:t>
            </a:r>
            <a:r>
              <a:rPr lang="en-IN" sz="2400" i="1" dirty="0">
                <a:solidFill>
                  <a:schemeClr val="tx1"/>
                </a:solidFill>
              </a:rPr>
              <a:t>one-shot </a:t>
            </a:r>
            <a:r>
              <a:rPr lang="en-IN" sz="2400" i="1" dirty="0" err="1">
                <a:solidFill>
                  <a:schemeClr val="tx1"/>
                </a:solidFill>
              </a:rPr>
              <a:t>multivibrator</a:t>
            </a:r>
            <a:r>
              <a:rPr lang="en-IN" sz="2400" dirty="0">
                <a:solidFill>
                  <a:schemeClr val="tx1"/>
                </a:solidFill>
              </a:rPr>
              <a:t> that has only </a:t>
            </a:r>
            <a:r>
              <a:rPr lang="en-IN" sz="2400" b="1" dirty="0">
                <a:solidFill>
                  <a:schemeClr val="tx1"/>
                </a:solidFill>
              </a:rPr>
              <a:t>ONE</a:t>
            </a:r>
            <a:r>
              <a:rPr lang="en-IN" sz="2400" dirty="0">
                <a:solidFill>
                  <a:schemeClr val="tx1"/>
                </a:solidFill>
              </a:rPr>
              <a:t> stable state and is triggered externally with it returning back to its first stable state.</a:t>
            </a:r>
          </a:p>
          <a:p>
            <a:pPr lvl="1" algn="just"/>
            <a:r>
              <a:rPr lang="en-IN" sz="2400" b="1" dirty="0" err="1">
                <a:solidFill>
                  <a:schemeClr val="tx1"/>
                </a:solidFill>
              </a:rPr>
              <a:t>Bistable</a:t>
            </a:r>
            <a:r>
              <a:rPr lang="en-IN" sz="2400" dirty="0">
                <a:solidFill>
                  <a:schemeClr val="tx1"/>
                </a:solidFill>
              </a:rPr>
              <a:t> – A </a:t>
            </a:r>
            <a:r>
              <a:rPr lang="en-IN" sz="2400" i="1" dirty="0">
                <a:solidFill>
                  <a:schemeClr val="tx1"/>
                </a:solidFill>
              </a:rPr>
              <a:t>flip-flop</a:t>
            </a:r>
            <a:r>
              <a:rPr lang="en-IN" sz="2400" dirty="0">
                <a:solidFill>
                  <a:schemeClr val="tx1"/>
                </a:solidFill>
              </a:rPr>
              <a:t> that has TWO stable states that produces a single pulse either positive or negative in value.</a:t>
            </a:r>
          </a:p>
          <a:p>
            <a:endParaRPr lang="en-GB"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35</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685800"/>
          </a:xfrm>
        </p:spPr>
        <p:txBody>
          <a:bodyPr>
            <a:normAutofit fontScale="90000"/>
          </a:bodyPr>
          <a:lstStyle/>
          <a:p>
            <a:r>
              <a:rPr lang="en-GB" dirty="0"/>
              <a:t>MULTIVIBRATORS USING IC-555</a:t>
            </a:r>
          </a:p>
        </p:txBody>
      </p:sp>
      <p:sp>
        <p:nvSpPr>
          <p:cNvPr id="4" name="Content Placeholder 3"/>
          <p:cNvSpPr>
            <a:spLocks noGrp="1"/>
          </p:cNvSpPr>
          <p:nvPr>
            <p:ph idx="1"/>
          </p:nvPr>
        </p:nvSpPr>
        <p:spPr/>
        <p:txBody>
          <a:bodyPr/>
          <a:lstStyle/>
          <a:p>
            <a:endParaRPr lang="en-GB"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25" y="1981200"/>
            <a:ext cx="6000750" cy="40148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Slide Number Placeholder 5"/>
          <p:cNvSpPr>
            <a:spLocks noGrp="1"/>
          </p:cNvSpPr>
          <p:nvPr>
            <p:ph type="sldNum" sz="quarter" idx="12"/>
          </p:nvPr>
        </p:nvSpPr>
        <p:spPr/>
        <p:txBody>
          <a:bodyPr/>
          <a:lstStyle/>
          <a:p>
            <a:fld id="{B6F15528-21DE-4FAA-801E-634DDDAF4B2B}" type="slidenum">
              <a:rPr lang="en-US" smtClean="0"/>
              <a:pPr/>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Integrated Circuit(IC) </a:t>
            </a:r>
            <a:r>
              <a:rPr lang="en-IN" dirty="0" err="1"/>
              <a:t>Multivibrators</a:t>
            </a:r>
            <a:endParaRPr lang="en-IN" dirty="0"/>
          </a:p>
        </p:txBody>
      </p:sp>
      <p:sp>
        <p:nvSpPr>
          <p:cNvPr id="4" name="Content Placeholder 3"/>
          <p:cNvSpPr>
            <a:spLocks noGrp="1"/>
          </p:cNvSpPr>
          <p:nvPr>
            <p:ph sz="quarter" idx="1"/>
          </p:nvPr>
        </p:nvSpPr>
        <p:spPr/>
        <p:txBody>
          <a:bodyPr>
            <a:normAutofit/>
          </a:bodyPr>
          <a:lstStyle/>
          <a:p>
            <a:pPr algn="just"/>
            <a:r>
              <a:rPr lang="en-IN" sz="2400" dirty="0"/>
              <a:t>The NE555 (also LM555, CA555) is a widely used </a:t>
            </a:r>
            <a:r>
              <a:rPr lang="en-IN" sz="2400" i="1" dirty="0"/>
              <a:t>IC timer, </a:t>
            </a:r>
            <a:r>
              <a:rPr lang="en-IN" sz="2400" dirty="0"/>
              <a:t>a circuit that can run in either of two modes: </a:t>
            </a:r>
            <a:r>
              <a:rPr lang="en-IN" sz="2400" b="1" dirty="0" err="1"/>
              <a:t>monostable</a:t>
            </a:r>
            <a:r>
              <a:rPr lang="en-IN" sz="2400" b="1" dirty="0"/>
              <a:t> </a:t>
            </a:r>
            <a:r>
              <a:rPr lang="en-IN" sz="2400" dirty="0"/>
              <a:t>(one stable state) or </a:t>
            </a:r>
            <a:r>
              <a:rPr lang="en-IN" sz="2400" b="1" dirty="0" err="1"/>
              <a:t>astable</a:t>
            </a:r>
            <a:r>
              <a:rPr lang="en-IN" sz="2400" b="1" dirty="0"/>
              <a:t> </a:t>
            </a:r>
            <a:r>
              <a:rPr lang="en-IN" sz="2400" dirty="0"/>
              <a:t>(no stable states).</a:t>
            </a:r>
            <a:endParaRPr lang="en-IN" sz="27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3657600"/>
            <a:ext cx="6124575" cy="223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Slide Number Placeholder 5"/>
          <p:cNvSpPr>
            <a:spLocks noGrp="1"/>
          </p:cNvSpPr>
          <p:nvPr>
            <p:ph type="sldNum" sz="quarter" idx="12"/>
          </p:nvPr>
        </p:nvSpPr>
        <p:spPr/>
        <p:txBody>
          <a:bodyPr/>
          <a:lstStyle/>
          <a:p>
            <a:fld id="{B6F15528-21DE-4FAA-801E-634DDDAF4B2B}" type="slidenum">
              <a:rPr lang="en-US" smtClean="0"/>
              <a:pPr/>
              <a:t>37</a:t>
            </a:fld>
            <a:endParaRPr lang="en-US"/>
          </a:p>
        </p:txBody>
      </p:sp>
    </p:spTree>
    <p:extLst>
      <p:ext uri="{BB962C8B-B14F-4D97-AF65-F5344CB8AC3E}">
        <p14:creationId xmlns:p14="http://schemas.microsoft.com/office/powerpoint/2010/main" val="27754882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1066800"/>
          </a:xfrm>
        </p:spPr>
        <p:txBody>
          <a:bodyPr/>
          <a:lstStyle/>
          <a:p>
            <a:r>
              <a:rPr lang="en-IN" dirty="0"/>
              <a:t>Integrated Circuit(IC) </a:t>
            </a:r>
            <a:r>
              <a:rPr lang="en-IN" dirty="0" err="1"/>
              <a:t>Multivibrators</a:t>
            </a:r>
            <a:endParaRPr lang="en-IN" dirty="0"/>
          </a:p>
        </p:txBody>
      </p:sp>
      <p:sp>
        <p:nvSpPr>
          <p:cNvPr id="6" name="Content Placeholder 5"/>
          <p:cNvSpPr>
            <a:spLocks noGrp="1"/>
          </p:cNvSpPr>
          <p:nvPr>
            <p:ph sz="quarter" idx="2"/>
          </p:nvPr>
        </p:nvSpPr>
        <p:spPr/>
        <p:txBody>
          <a:bodyPr>
            <a:normAutofit/>
          </a:bodyPr>
          <a:lstStyle/>
          <a:p>
            <a:endParaRPr lang="en-IN"/>
          </a:p>
        </p:txBody>
      </p:sp>
      <p:pic>
        <p:nvPicPr>
          <p:cNvPr id="1027" name="Picture 3"/>
          <p:cNvPicPr>
            <a:picLocks noChangeAspect="1" noChangeArrowheads="1"/>
          </p:cNvPicPr>
          <p:nvPr/>
        </p:nvPicPr>
        <p:blipFill>
          <a:blip r:embed="rId2">
            <a:extLst>
              <a:ext uri="{BEBA8EAE-BF5A-486C-A8C5-ECC9F3942E4B}">
                <a14:imgProps xmlns:a14="http://schemas.microsoft.com/office/drawing/2010/main">
                  <a14:imgLayer>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2438400" y="1924050"/>
            <a:ext cx="4514850" cy="493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Slide Number Placeholder 7"/>
          <p:cNvSpPr>
            <a:spLocks noGrp="1"/>
          </p:cNvSpPr>
          <p:nvPr>
            <p:ph type="sldNum" sz="quarter" idx="12"/>
          </p:nvPr>
        </p:nvSpPr>
        <p:spPr/>
        <p:txBody>
          <a:bodyPr/>
          <a:lstStyle/>
          <a:p>
            <a:fld id="{B6F15528-21DE-4FAA-801E-634DDDAF4B2B}" type="slidenum">
              <a:rPr lang="en-US" smtClean="0"/>
              <a:pPr/>
              <a:t>38</a:t>
            </a:fld>
            <a:endParaRPr lang="en-US"/>
          </a:p>
        </p:txBody>
      </p:sp>
    </p:spTree>
    <p:extLst>
      <p:ext uri="{BB962C8B-B14F-4D97-AF65-F5344CB8AC3E}">
        <p14:creationId xmlns:p14="http://schemas.microsoft.com/office/powerpoint/2010/main" val="20292539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0"/>
            <a:ext cx="8229600" cy="1066800"/>
          </a:xfrm>
        </p:spPr>
        <p:txBody>
          <a:bodyPr>
            <a:normAutofit fontScale="90000"/>
          </a:bodyPr>
          <a:lstStyle/>
          <a:p>
            <a:r>
              <a:rPr lang="en-IN" dirty="0"/>
              <a:t>Integrated Circuit(IC) </a:t>
            </a:r>
            <a:r>
              <a:rPr lang="en-IN" dirty="0" err="1"/>
              <a:t>Multivibrators</a:t>
            </a:r>
            <a:br>
              <a:rPr lang="en-IN" dirty="0"/>
            </a:br>
            <a:r>
              <a:rPr lang="en-IN" b="1" dirty="0" err="1"/>
              <a:t>Astable</a:t>
            </a:r>
            <a:r>
              <a:rPr lang="en-IN" b="1" dirty="0"/>
              <a:t> Operation of the 555 Timer</a:t>
            </a:r>
          </a:p>
        </p:txBody>
      </p:sp>
      <p:sp>
        <p:nvSpPr>
          <p:cNvPr id="81" name="Content Placeholder 80"/>
          <p:cNvSpPr>
            <a:spLocks noGrp="1"/>
          </p:cNvSpPr>
          <p:nvPr>
            <p:ph sz="quarter" idx="1"/>
          </p:nvPr>
        </p:nvSpPr>
        <p:spPr>
          <a:xfrm>
            <a:off x="457200" y="1981200"/>
            <a:ext cx="4038600" cy="4794187"/>
          </a:xfrm>
        </p:spPr>
        <p:txBody>
          <a:bodyPr>
            <a:normAutofit/>
          </a:bodyPr>
          <a:lstStyle/>
          <a:p>
            <a:r>
              <a:rPr lang="en-IN" dirty="0"/>
              <a:t>Circuit Diagram</a:t>
            </a:r>
          </a:p>
        </p:txBody>
      </p:sp>
      <mc:AlternateContent xmlns:mc="http://schemas.openxmlformats.org/markup-compatibility/2006" xmlns:a14="http://schemas.microsoft.com/office/drawing/2010/main">
        <mc:Choice Requires="a14">
          <p:sp>
            <p:nvSpPr>
              <p:cNvPr id="82" name="Content Placeholder 81"/>
              <p:cNvSpPr>
                <a:spLocks noGrp="1"/>
              </p:cNvSpPr>
              <p:nvPr>
                <p:ph sz="quarter" idx="2"/>
              </p:nvPr>
            </p:nvSpPr>
            <p:spPr/>
            <p:txBody>
              <a:bodyPr>
                <a:normAutofit fontScale="85000" lnSpcReduction="10000"/>
              </a:bodyPr>
              <a:lstStyle/>
              <a:p>
                <a:r>
                  <a:rPr lang="en-IN" b="0" dirty="0"/>
                  <a:t>Charge time (High Time)</a:t>
                </a:r>
              </a:p>
              <a:p>
                <a:pPr lvl="1"/>
                <a14:m>
                  <m:oMath xmlns:m="http://schemas.openxmlformats.org/officeDocument/2006/math">
                    <m:r>
                      <a:rPr lang="en-IN" b="0" i="1" smtClean="0">
                        <a:latin typeface="Cambria Math"/>
                      </a:rPr>
                      <m:t>𝑡</m:t>
                    </m:r>
                    <m:r>
                      <a:rPr lang="en-IN" b="0" i="1" baseline="-25000" smtClean="0">
                        <a:latin typeface="Cambria Math"/>
                      </a:rPr>
                      <m:t>𝑐</m:t>
                    </m:r>
                    <m:r>
                      <a:rPr lang="en-IN" b="0" i="1" smtClean="0">
                        <a:latin typeface="Cambria Math"/>
                      </a:rPr>
                      <m:t>=0.693</m:t>
                    </m:r>
                    <m:d>
                      <m:dPr>
                        <m:ctrlPr>
                          <a:rPr lang="en-IN" b="0" i="1" smtClean="0">
                            <a:latin typeface="Cambria Math" panose="02040503050406030204" pitchFamily="18" charset="0"/>
                          </a:rPr>
                        </m:ctrlPr>
                      </m:dPr>
                      <m:e>
                        <m:r>
                          <a:rPr lang="en-IN" b="0" i="1" smtClean="0">
                            <a:latin typeface="Cambria Math"/>
                          </a:rPr>
                          <m:t>𝑅</m:t>
                        </m:r>
                        <m:r>
                          <a:rPr lang="en-IN" b="0" i="1" baseline="-25000" smtClean="0">
                            <a:latin typeface="Cambria Math"/>
                          </a:rPr>
                          <m:t>1</m:t>
                        </m:r>
                        <m:r>
                          <a:rPr lang="en-IN" b="0" i="1" smtClean="0">
                            <a:latin typeface="Cambria Math"/>
                          </a:rPr>
                          <m:t>+</m:t>
                        </m:r>
                        <m:r>
                          <a:rPr lang="en-IN" b="0" i="1" smtClean="0">
                            <a:latin typeface="Cambria Math"/>
                          </a:rPr>
                          <m:t>𝑅</m:t>
                        </m:r>
                        <m:r>
                          <a:rPr lang="en-IN" b="0" i="1" baseline="-25000" smtClean="0">
                            <a:latin typeface="Cambria Math"/>
                          </a:rPr>
                          <m:t>2</m:t>
                        </m:r>
                      </m:e>
                    </m:d>
                    <m:r>
                      <a:rPr lang="en-IN" b="0" i="1" smtClean="0">
                        <a:latin typeface="Cambria Math"/>
                      </a:rPr>
                      <m:t>𝐶</m:t>
                    </m:r>
                  </m:oMath>
                </a14:m>
                <a:endParaRPr lang="en-IN" b="0" dirty="0"/>
              </a:p>
              <a:p>
                <a:r>
                  <a:rPr lang="en-IN" dirty="0"/>
                  <a:t>Discharge time (Low Time)</a:t>
                </a:r>
                <a:endParaRPr lang="en-IN" i="1" dirty="0"/>
              </a:p>
              <a:p>
                <a:pPr lvl="1"/>
                <a14:m>
                  <m:oMath xmlns:m="http://schemas.openxmlformats.org/officeDocument/2006/math">
                    <m:r>
                      <a:rPr lang="en-IN" i="1">
                        <a:latin typeface="Cambria Math"/>
                      </a:rPr>
                      <m:t>𝑡</m:t>
                    </m:r>
                    <m:r>
                      <a:rPr lang="en-IN" b="0" i="1" baseline="-25000" smtClean="0">
                        <a:latin typeface="Cambria Math"/>
                      </a:rPr>
                      <m:t>𝑑</m:t>
                    </m:r>
                    <m:r>
                      <a:rPr lang="en-IN" b="0" i="1" smtClean="0">
                        <a:latin typeface="Cambria Math"/>
                      </a:rPr>
                      <m:t>=</m:t>
                    </m:r>
                    <m:r>
                      <a:rPr lang="en-IN" i="1">
                        <a:latin typeface="Cambria Math"/>
                      </a:rPr>
                      <m:t>0.693</m:t>
                    </m:r>
                    <m:r>
                      <a:rPr lang="en-IN" b="0" i="1" smtClean="0">
                        <a:latin typeface="Cambria Math"/>
                      </a:rPr>
                      <m:t>𝑅</m:t>
                    </m:r>
                    <m:r>
                      <a:rPr lang="en-IN" b="0" i="1" baseline="-25000" smtClean="0">
                        <a:latin typeface="Cambria Math"/>
                      </a:rPr>
                      <m:t>2</m:t>
                    </m:r>
                    <m:r>
                      <a:rPr lang="en-IN" i="1">
                        <a:latin typeface="Cambria Math"/>
                      </a:rPr>
                      <m:t>𝐶</m:t>
                    </m:r>
                  </m:oMath>
                </a14:m>
                <a:endParaRPr lang="en-IN" dirty="0"/>
              </a:p>
              <a:p>
                <a:r>
                  <a:rPr lang="en-IN" dirty="0"/>
                  <a:t>Total Time period T is</a:t>
                </a:r>
              </a:p>
              <a:p>
                <a:pPr lvl="1"/>
                <a14:m>
                  <m:oMath xmlns:m="http://schemas.openxmlformats.org/officeDocument/2006/math">
                    <m:r>
                      <a:rPr lang="en-IN" b="0" i="1" smtClean="0">
                        <a:latin typeface="Cambria Math"/>
                      </a:rPr>
                      <m:t>𝑇</m:t>
                    </m:r>
                    <m:r>
                      <a:rPr lang="en-IN" i="1">
                        <a:latin typeface="Cambria Math"/>
                      </a:rPr>
                      <m:t>=</m:t>
                    </m:r>
                    <m:r>
                      <a:rPr lang="en-IN" b="0" i="1" smtClean="0">
                        <a:latin typeface="Cambria Math"/>
                      </a:rPr>
                      <m:t>𝑡</m:t>
                    </m:r>
                    <m:r>
                      <a:rPr lang="en-IN" b="0" i="1" baseline="-25000" smtClean="0">
                        <a:latin typeface="Cambria Math"/>
                      </a:rPr>
                      <m:t>𝑐</m:t>
                    </m:r>
                    <m:r>
                      <a:rPr lang="en-IN" b="0" i="1" smtClean="0">
                        <a:latin typeface="Cambria Math"/>
                      </a:rPr>
                      <m:t>+</m:t>
                    </m:r>
                    <m:r>
                      <a:rPr lang="en-IN" b="0" i="1" smtClean="0">
                        <a:latin typeface="Cambria Math"/>
                      </a:rPr>
                      <m:t>𝑡𝑑</m:t>
                    </m:r>
                  </m:oMath>
                </a14:m>
                <a:endParaRPr lang="en-IN" b="0" baseline="-25000" dirty="0"/>
              </a:p>
              <a:p>
                <a:r>
                  <a:rPr lang="en-IN" dirty="0"/>
                  <a:t>The frequency is given by</a:t>
                </a:r>
              </a:p>
              <a:p>
                <a:pPr lvl="1"/>
                <a14:m>
                  <m:oMath xmlns:m="http://schemas.openxmlformats.org/officeDocument/2006/math">
                    <m:r>
                      <a:rPr lang="en-IN" b="0" i="1" smtClean="0">
                        <a:latin typeface="Cambria Math"/>
                      </a:rPr>
                      <m:t>𝑓</m:t>
                    </m:r>
                    <m:r>
                      <a:rPr lang="en-IN" b="0" i="1" baseline="-25000" smtClean="0">
                        <a:latin typeface="Cambria Math"/>
                      </a:rPr>
                      <m:t>𝑂</m:t>
                    </m:r>
                    <m:r>
                      <a:rPr lang="en-IN" b="0" i="1" smtClean="0">
                        <a:latin typeface="Cambria Math"/>
                      </a:rPr>
                      <m:t>=</m:t>
                    </m:r>
                    <m:f>
                      <m:fPr>
                        <m:ctrlPr>
                          <a:rPr lang="en-IN" b="0" i="1" smtClean="0">
                            <a:latin typeface="Cambria Math" panose="02040503050406030204" pitchFamily="18" charset="0"/>
                          </a:rPr>
                        </m:ctrlPr>
                      </m:fPr>
                      <m:num>
                        <m:r>
                          <a:rPr lang="en-IN" b="0" i="1" smtClean="0">
                            <a:latin typeface="Cambria Math"/>
                          </a:rPr>
                          <m:t>1</m:t>
                        </m:r>
                      </m:num>
                      <m:den>
                        <m:r>
                          <a:rPr lang="en-IN" b="0" i="1" smtClean="0">
                            <a:latin typeface="Cambria Math"/>
                          </a:rPr>
                          <m:t>𝑇</m:t>
                        </m:r>
                      </m:den>
                    </m:f>
                  </m:oMath>
                </a14:m>
                <a:endParaRPr lang="en-IN" dirty="0"/>
              </a:p>
              <a:p>
                <a:r>
                  <a:rPr lang="en-IN" dirty="0"/>
                  <a:t>The duty cycle is</a:t>
                </a:r>
              </a:p>
              <a:p>
                <a:pPr lvl="1"/>
                <a14:m>
                  <m:oMath xmlns:m="http://schemas.openxmlformats.org/officeDocument/2006/math">
                    <m:r>
                      <a:rPr lang="en-IN" b="0" i="1" smtClean="0">
                        <a:latin typeface="Cambria Math"/>
                      </a:rPr>
                      <m:t>%</m:t>
                    </m:r>
                    <m:r>
                      <a:rPr lang="en-IN" b="0" i="1" smtClean="0">
                        <a:latin typeface="Cambria Math"/>
                      </a:rPr>
                      <m:t>𝐷</m:t>
                    </m:r>
                    <m:r>
                      <a:rPr lang="en-IN" b="0" i="1" smtClean="0">
                        <a:latin typeface="Cambria Math"/>
                      </a:rPr>
                      <m:t>=</m:t>
                    </m:r>
                    <m:f>
                      <m:fPr>
                        <m:ctrlPr>
                          <a:rPr lang="en-IN" b="0" i="1" smtClean="0">
                            <a:latin typeface="Cambria Math" panose="02040503050406030204" pitchFamily="18" charset="0"/>
                          </a:rPr>
                        </m:ctrlPr>
                      </m:fPr>
                      <m:num>
                        <m:r>
                          <a:rPr lang="en-IN" b="0" i="1" smtClean="0">
                            <a:latin typeface="Cambria Math"/>
                          </a:rPr>
                          <m:t>𝑡</m:t>
                        </m:r>
                        <m:r>
                          <a:rPr lang="en-IN" b="0" i="1" baseline="-25000" smtClean="0">
                            <a:latin typeface="Cambria Math"/>
                          </a:rPr>
                          <m:t>𝑐</m:t>
                        </m:r>
                      </m:num>
                      <m:den>
                        <m:r>
                          <a:rPr lang="en-IN" b="0" i="1" smtClean="0">
                            <a:latin typeface="Cambria Math"/>
                          </a:rPr>
                          <m:t>𝑇</m:t>
                        </m:r>
                      </m:den>
                    </m:f>
                  </m:oMath>
                </a14:m>
                <a:endParaRPr lang="en-IN" dirty="0"/>
              </a:p>
            </p:txBody>
          </p:sp>
        </mc:Choice>
        <mc:Fallback xmlns="">
          <p:sp>
            <p:nvSpPr>
              <p:cNvPr id="82" name="Content Placeholder 81"/>
              <p:cNvSpPr>
                <a:spLocks noGrp="1" noRot="1" noChangeAspect="1" noMove="1" noResize="1" noEditPoints="1" noAdjustHandles="1" noChangeArrowheads="1" noChangeShapeType="1" noTextEdit="1"/>
              </p:cNvSpPr>
              <p:nvPr>
                <p:ph sz="quarter" idx="2"/>
              </p:nvPr>
            </p:nvSpPr>
            <p:spPr>
              <a:blipFill rotWithShape="1">
                <a:blip r:embed="rId2"/>
                <a:stretch>
                  <a:fillRect l="-471" t="-1867"/>
                </a:stretch>
              </a:blipFill>
            </p:spPr>
            <p:txBody>
              <a:bodyPr>
                <a:normAutofit/>
              </a:bodyPr>
              <a:lstStyle/>
              <a:p>
                <a:r>
                  <a:rPr lang="en-IN">
                    <a:noFill/>
                  </a:rPr>
                  <a:t> </a:t>
                </a:r>
              </a:p>
            </p:txBody>
          </p:sp>
        </mc:Fallback>
      </mc:AlternateContent>
      <p:sp>
        <p:nvSpPr>
          <p:cNvPr id="3" name="Slide Number Placeholder 2"/>
          <p:cNvSpPr>
            <a:spLocks noGrp="1"/>
          </p:cNvSpPr>
          <p:nvPr>
            <p:ph type="sldNum" sz="quarter" idx="4294967295"/>
          </p:nvPr>
        </p:nvSpPr>
        <p:spPr>
          <a:xfrm>
            <a:off x="0" y="1272222"/>
            <a:ext cx="533400" cy="244476"/>
          </a:xfrm>
          <a:prstGeom prst="rect">
            <a:avLst/>
          </a:prstGeom>
        </p:spPr>
        <p:txBody>
          <a:bodyPr>
            <a:normAutofit fontScale="62500" lnSpcReduction="20000"/>
          </a:bodyPr>
          <a:lstStyle/>
          <a:p>
            <a:fld id="{B6F15528-21DE-4FAA-801E-634DDDAF4B2B}" type="slidenum">
              <a:rPr lang="en-US" smtClean="0"/>
              <a:pPr/>
              <a:t>39</a:t>
            </a:fld>
            <a:endParaRPr lang="en-US"/>
          </a:p>
        </p:txBody>
      </p:sp>
      <p:sp>
        <p:nvSpPr>
          <p:cNvPr id="4" name="Rectangle 76"/>
          <p:cNvSpPr>
            <a:spLocks noChangeArrowheads="1"/>
          </p:cNvSpPr>
          <p:nvPr/>
        </p:nvSpPr>
        <p:spPr bwMode="auto">
          <a:xfrm>
            <a:off x="152400" y="15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2142" name="Picture 9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142" y="2447925"/>
            <a:ext cx="3819525" cy="3267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32000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990600"/>
          </a:xfrm>
        </p:spPr>
        <p:txBody>
          <a:bodyPr>
            <a:normAutofit fontScale="90000"/>
          </a:bodyPr>
          <a:lstStyle/>
          <a:p>
            <a:br>
              <a:rPr lang="en-GB" dirty="0"/>
            </a:br>
            <a:r>
              <a:rPr lang="en-GB" dirty="0"/>
              <a:t> p-n junction diode</a:t>
            </a:r>
          </a:p>
        </p:txBody>
      </p:sp>
      <p:sp>
        <p:nvSpPr>
          <p:cNvPr id="3" name="Content Placeholder 2"/>
          <p:cNvSpPr>
            <a:spLocks noGrp="1"/>
          </p:cNvSpPr>
          <p:nvPr>
            <p:ph idx="1"/>
          </p:nvPr>
        </p:nvSpPr>
        <p:spPr>
          <a:xfrm>
            <a:off x="457200" y="1905000"/>
            <a:ext cx="8229600" cy="4669536"/>
          </a:xfrm>
        </p:spPr>
        <p:txBody>
          <a:bodyPr>
            <a:normAutofit/>
          </a:bodyPr>
          <a:lstStyle/>
          <a:p>
            <a:endParaRPr lang="en-GB" dirty="0"/>
          </a:p>
          <a:p>
            <a:pPr algn="just"/>
            <a:r>
              <a:rPr lang="en-US" dirty="0"/>
              <a:t> Under reverse bias, a small amount of electric current generated due to minority charge carriers</a:t>
            </a:r>
          </a:p>
          <a:p>
            <a:pPr algn="just"/>
            <a:r>
              <a:rPr lang="en-US" dirty="0"/>
              <a:t>Application of external reverse voltage to the p-n junction diode will not increase the population of minority charge carriers </a:t>
            </a:r>
          </a:p>
          <a:p>
            <a:pPr algn="just"/>
            <a:r>
              <a:rPr lang="en-US" dirty="0"/>
              <a:t>Reason: Minority carriers generated at n-side or p-side will recombine in the same material, before they cross the junction</a:t>
            </a:r>
          </a:p>
          <a:p>
            <a:r>
              <a:rPr lang="en-GB" dirty="0"/>
              <a:t>No electric current flows.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1219200"/>
          </a:xfrm>
        </p:spPr>
        <p:txBody>
          <a:bodyPr>
            <a:normAutofit fontScale="90000"/>
          </a:bodyPr>
          <a:lstStyle/>
          <a:p>
            <a:r>
              <a:rPr lang="en-IN" dirty="0"/>
              <a:t>Integrated Circuit(IC) </a:t>
            </a:r>
            <a:r>
              <a:rPr lang="en-IN" dirty="0" err="1"/>
              <a:t>Multivibrators</a:t>
            </a:r>
            <a:br>
              <a:rPr lang="en-IN" dirty="0"/>
            </a:br>
            <a:r>
              <a:rPr lang="en-IN" sz="3600" b="1" dirty="0" err="1"/>
              <a:t>Astable</a:t>
            </a:r>
            <a:r>
              <a:rPr lang="en-IN" sz="3600" b="1" dirty="0"/>
              <a:t> Operation of the 555 Timer</a:t>
            </a:r>
          </a:p>
        </p:txBody>
      </p:sp>
      <p:sp>
        <p:nvSpPr>
          <p:cNvPr id="4" name="Rectangle 76"/>
          <p:cNvSpPr>
            <a:spLocks noChangeArrowheads="1"/>
          </p:cNvSpPr>
          <p:nvPr/>
        </p:nvSpPr>
        <p:spPr bwMode="auto">
          <a:xfrm>
            <a:off x="152400" y="15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52600"/>
            <a:ext cx="4386520" cy="4795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8333"/>
          <a:stretch/>
        </p:blipFill>
        <p:spPr bwMode="auto">
          <a:xfrm>
            <a:off x="4552780" y="3124200"/>
            <a:ext cx="4591220" cy="2133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4953000" y="5410200"/>
            <a:ext cx="3328283" cy="369332"/>
          </a:xfrm>
          <a:prstGeom prst="rect">
            <a:avLst/>
          </a:prstGeom>
        </p:spPr>
        <p:txBody>
          <a:bodyPr wrap="none">
            <a:spAutoFit/>
          </a:bodyPr>
          <a:lstStyle/>
          <a:p>
            <a:r>
              <a:rPr lang="en-IN" b="1" dirty="0"/>
              <a:t>Capacitor and output waveforms</a:t>
            </a:r>
          </a:p>
        </p:txBody>
      </p:sp>
      <p:sp>
        <p:nvSpPr>
          <p:cNvPr id="11" name="Slide Number Placeholder 10"/>
          <p:cNvSpPr>
            <a:spLocks noGrp="1"/>
          </p:cNvSpPr>
          <p:nvPr>
            <p:ph type="sldNum" sz="quarter" idx="12"/>
          </p:nvPr>
        </p:nvSpPr>
        <p:spPr/>
        <p:txBody>
          <a:bodyPr/>
          <a:lstStyle/>
          <a:p>
            <a:fld id="{B6F15528-21DE-4FAA-801E-634DDDAF4B2B}" type="slidenum">
              <a:rPr lang="en-US" smtClean="0"/>
              <a:pPr/>
              <a:t>40</a:t>
            </a:fld>
            <a:endParaRPr lang="en-US"/>
          </a:p>
        </p:txBody>
      </p:sp>
    </p:spTree>
    <p:extLst>
      <p:ext uri="{BB962C8B-B14F-4D97-AF65-F5344CB8AC3E}">
        <p14:creationId xmlns:p14="http://schemas.microsoft.com/office/powerpoint/2010/main" val="30235429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a:t>Integrated Circuit(IC) Multivibrators</a:t>
            </a:r>
            <a:br>
              <a:rPr lang="en-IN"/>
            </a:br>
            <a:r>
              <a:rPr lang="en-IN" b="1"/>
              <a:t>Astable Operation of the 555 Timer</a:t>
            </a:r>
            <a:endParaRPr lang="en-IN" b="1" dirty="0"/>
          </a:p>
        </p:txBody>
      </p:sp>
      <p:sp>
        <p:nvSpPr>
          <p:cNvPr id="3" name="Slide Number Placeholder 2"/>
          <p:cNvSpPr>
            <a:spLocks noGrp="1"/>
          </p:cNvSpPr>
          <p:nvPr>
            <p:ph type="sldNum" sz="quarter" idx="12"/>
          </p:nvPr>
        </p:nvSpPr>
        <p:spPr/>
        <p:txBody>
          <a:bodyPr>
            <a:normAutofit/>
          </a:bodyPr>
          <a:lstStyle/>
          <a:p>
            <a:fld id="{B6F15528-21DE-4FAA-801E-634DDDAF4B2B}" type="slidenum">
              <a:rPr lang="en-US" smtClean="0"/>
              <a:pPr/>
              <a:t>41</a:t>
            </a:fld>
            <a:endParaRPr lang="en-US"/>
          </a:p>
        </p:txBody>
      </p:sp>
      <mc:AlternateContent xmlns:mc="http://schemas.openxmlformats.org/markup-compatibility/2006" xmlns:a14="http://schemas.microsoft.com/office/drawing/2010/main">
        <mc:Choice Requires="a14">
          <p:sp>
            <p:nvSpPr>
              <p:cNvPr id="10" name="Content Placeholder 9"/>
              <p:cNvSpPr>
                <a:spLocks noGrp="1"/>
              </p:cNvSpPr>
              <p:nvPr>
                <p:ph sz="quarter" idx="1"/>
              </p:nvPr>
            </p:nvSpPr>
            <p:spPr/>
            <p:txBody>
              <a:bodyPr>
                <a:normAutofit fontScale="92500" lnSpcReduction="10000"/>
              </a:bodyPr>
              <a:lstStyle/>
              <a:p>
                <a:pPr algn="just"/>
                <a:r>
                  <a:rPr lang="en-IN" sz="1800" dirty="0"/>
                  <a:t>When </a:t>
                </a:r>
                <a:r>
                  <a:rPr lang="en-IN" sz="1800" i="1" dirty="0"/>
                  <a:t>Q </a:t>
                </a:r>
                <a:r>
                  <a:rPr lang="en-IN" sz="1800" dirty="0"/>
                  <a:t>is low, the transistor is cut off and the capacitor is charging through R1 and R2 resistance. Because of this, the charging time constant is (</a:t>
                </a:r>
                <a:r>
                  <a:rPr lang="en-IN" sz="1800" i="1" dirty="0"/>
                  <a:t>R</a:t>
                </a:r>
                <a:r>
                  <a:rPr lang="en-IN" sz="1800" dirty="0"/>
                  <a:t>1+</a:t>
                </a:r>
                <a:r>
                  <a:rPr lang="en-IN" sz="1800" i="1" dirty="0"/>
                  <a:t>R</a:t>
                </a:r>
                <a:r>
                  <a:rPr lang="en-IN" sz="1800" dirty="0"/>
                  <a:t>2)</a:t>
                </a:r>
                <a:r>
                  <a:rPr lang="en-IN" sz="1800" i="1" dirty="0"/>
                  <a:t>C</a:t>
                </a:r>
                <a:r>
                  <a:rPr lang="en-IN" sz="1800" dirty="0"/>
                  <a:t>. As the capacitor charges, the threshold voltage (pin 6) increases. Eventually, the threshold voltage exceeds </a:t>
                </a:r>
                <a14:m>
                  <m:oMath xmlns:m="http://schemas.openxmlformats.org/officeDocument/2006/math">
                    <m:f>
                      <m:fPr>
                        <m:ctrlPr>
                          <a:rPr lang="en-IN" sz="1800" i="1" dirty="0" smtClean="0">
                            <a:latin typeface="Cambria Math" panose="02040503050406030204" pitchFamily="18" charset="0"/>
                          </a:rPr>
                        </m:ctrlPr>
                      </m:fPr>
                      <m:num>
                        <m:r>
                          <a:rPr lang="en-IN" sz="1800" b="0" i="1" dirty="0" smtClean="0">
                            <a:latin typeface="Cambria Math"/>
                          </a:rPr>
                          <m:t>2</m:t>
                        </m:r>
                      </m:num>
                      <m:den>
                        <m:r>
                          <a:rPr lang="en-IN" sz="1800" b="0" i="1" dirty="0" smtClean="0">
                            <a:latin typeface="Cambria Math"/>
                          </a:rPr>
                          <m:t>3</m:t>
                        </m:r>
                      </m:den>
                    </m:f>
                  </m:oMath>
                </a14:m>
                <a:r>
                  <a:rPr lang="en-IN" sz="1800" i="1" dirty="0"/>
                  <a:t>V</a:t>
                </a:r>
                <a:r>
                  <a:rPr lang="en-IN" sz="1800" i="1" baseline="-25000" dirty="0"/>
                  <a:t>CC</a:t>
                </a:r>
                <a:r>
                  <a:rPr lang="en-IN" sz="1800" dirty="0"/>
                  <a:t>. Then, the upper comparator sets the flip-flop. </a:t>
                </a:r>
              </a:p>
              <a:p>
                <a:pPr algn="just"/>
                <a:r>
                  <a:rPr lang="en-IN" sz="1800" dirty="0"/>
                  <a:t>With </a:t>
                </a:r>
                <a:r>
                  <a:rPr lang="en-IN" sz="1800" i="1" dirty="0"/>
                  <a:t>Q </a:t>
                </a:r>
                <a:r>
                  <a:rPr lang="en-IN" sz="1800" dirty="0"/>
                  <a:t>high, the transistor saturates and grounds pin 7. The capacitor now discharges through </a:t>
                </a:r>
                <a:r>
                  <a:rPr lang="en-IN" sz="1800" i="1" dirty="0"/>
                  <a:t>R</a:t>
                </a:r>
                <a:r>
                  <a:rPr lang="en-IN" sz="1800" dirty="0"/>
                  <a:t>2. Therefore, the discharging time constant is </a:t>
                </a:r>
                <a:r>
                  <a:rPr lang="en-IN" sz="1800" i="1" dirty="0"/>
                  <a:t>R</a:t>
                </a:r>
                <a:r>
                  <a:rPr lang="en-IN" sz="1800" dirty="0"/>
                  <a:t>2</a:t>
                </a:r>
                <a:r>
                  <a:rPr lang="en-IN" sz="1800" i="1" dirty="0"/>
                  <a:t>C</a:t>
                </a:r>
                <a:r>
                  <a:rPr lang="en-IN" sz="1800" dirty="0"/>
                  <a:t>. When the capacitor voltage drops to slightly less than </a:t>
                </a:r>
                <a14:m>
                  <m:oMath xmlns:m="http://schemas.openxmlformats.org/officeDocument/2006/math">
                    <m:f>
                      <m:fPr>
                        <m:ctrlPr>
                          <a:rPr lang="en-IN" sz="1800" i="1" smtClean="0">
                            <a:latin typeface="Cambria Math" panose="02040503050406030204" pitchFamily="18" charset="0"/>
                          </a:rPr>
                        </m:ctrlPr>
                      </m:fPr>
                      <m:num>
                        <m:r>
                          <a:rPr lang="en-IN" sz="1800" b="0" i="1" smtClean="0">
                            <a:latin typeface="Cambria Math"/>
                          </a:rPr>
                          <m:t>1</m:t>
                        </m:r>
                      </m:num>
                      <m:den>
                        <m:r>
                          <a:rPr lang="en-IN" sz="1800" b="0" i="1" smtClean="0">
                            <a:latin typeface="Cambria Math"/>
                          </a:rPr>
                          <m:t>3</m:t>
                        </m:r>
                      </m:den>
                    </m:f>
                  </m:oMath>
                </a14:m>
                <a:r>
                  <a:rPr lang="en-IN" sz="1800" i="1" dirty="0"/>
                  <a:t>V</a:t>
                </a:r>
                <a:r>
                  <a:rPr lang="en-IN" sz="1800" i="1" baseline="-25000" dirty="0"/>
                  <a:t>CC</a:t>
                </a:r>
                <a:r>
                  <a:rPr lang="en-IN" sz="1800" dirty="0"/>
                  <a:t>, the lower comparator resets the flip-flop.</a:t>
                </a:r>
              </a:p>
              <a:p>
                <a:pPr algn="just"/>
                <a:r>
                  <a:rPr lang="en-IN" sz="1800" dirty="0"/>
                  <a:t>The output is a rectangular wave that swings between 0 and </a:t>
                </a:r>
                <a:r>
                  <a:rPr lang="en-IN" sz="1800" i="1" dirty="0"/>
                  <a:t>V</a:t>
                </a:r>
                <a:r>
                  <a:rPr lang="en-IN" sz="1800" i="1" baseline="-25000" dirty="0"/>
                  <a:t>CC</a:t>
                </a:r>
                <a:r>
                  <a:rPr lang="en-IN" sz="1800" dirty="0"/>
                  <a:t>. Since the charging time constant is longer than the discharging time constant, the output is </a:t>
                </a:r>
                <a:r>
                  <a:rPr lang="en-IN" sz="1800" dirty="0" err="1"/>
                  <a:t>nonsymmetrical</a:t>
                </a:r>
                <a:r>
                  <a:rPr lang="en-IN" sz="1800" dirty="0"/>
                  <a:t>. Depending on resistances </a:t>
                </a:r>
                <a:r>
                  <a:rPr lang="en-IN" sz="1800" i="1" dirty="0"/>
                  <a:t>R</a:t>
                </a:r>
                <a:r>
                  <a:rPr lang="en-IN" sz="1800" dirty="0"/>
                  <a:t>1 and </a:t>
                </a:r>
                <a:r>
                  <a:rPr lang="en-IN" sz="1800" i="1" dirty="0"/>
                  <a:t>R</a:t>
                </a:r>
                <a:r>
                  <a:rPr lang="en-IN" sz="1800" dirty="0"/>
                  <a:t>2, the duty cycle is between 50 and 100 percent.</a:t>
                </a:r>
              </a:p>
              <a:p>
                <a:pPr algn="just"/>
                <a:r>
                  <a:rPr lang="en-IN" sz="1800" dirty="0"/>
                  <a:t>When </a:t>
                </a:r>
                <a:r>
                  <a:rPr lang="en-IN" sz="1800" i="1" dirty="0"/>
                  <a:t>R</a:t>
                </a:r>
                <a:r>
                  <a:rPr lang="en-IN" sz="1800" dirty="0"/>
                  <a:t>1 is much smaller than </a:t>
                </a:r>
                <a:r>
                  <a:rPr lang="en-IN" sz="1800" i="1" dirty="0"/>
                  <a:t>R</a:t>
                </a:r>
                <a:r>
                  <a:rPr lang="en-IN" sz="1800" dirty="0"/>
                  <a:t>2, the duty cycle approaches 50 percent. Conversely, when </a:t>
                </a:r>
                <a:r>
                  <a:rPr lang="en-IN" sz="1800" i="1" dirty="0"/>
                  <a:t>R</a:t>
                </a:r>
                <a:r>
                  <a:rPr lang="en-IN" sz="1800" dirty="0"/>
                  <a:t>1 is much greater than </a:t>
                </a:r>
                <a:r>
                  <a:rPr lang="en-IN" sz="1800" i="1" dirty="0"/>
                  <a:t>R</a:t>
                </a:r>
                <a:r>
                  <a:rPr lang="en-IN" sz="1800" dirty="0"/>
                  <a:t>2, the duty cycle approaches 100 percent.</a:t>
                </a:r>
              </a:p>
              <a:p>
                <a:pPr algn="just"/>
                <a:r>
                  <a:rPr lang="en-IN" sz="1800" dirty="0"/>
                  <a:t>To make the duty cycle to become less than 50 percent. By placing a diode in parallel with </a:t>
                </a:r>
                <a:r>
                  <a:rPr lang="en-IN" sz="1800" i="1" dirty="0"/>
                  <a:t>R</a:t>
                </a:r>
                <a:r>
                  <a:rPr lang="en-IN" sz="1800" dirty="0"/>
                  <a:t>2 (anode connected to pin 7), the capacitor will effectively charge through </a:t>
                </a:r>
                <a:r>
                  <a:rPr lang="en-IN" sz="1800" i="1" dirty="0"/>
                  <a:t>R</a:t>
                </a:r>
                <a:r>
                  <a:rPr lang="en-IN" sz="1800" dirty="0"/>
                  <a:t>1 and the diode. The capacitor will discharge through </a:t>
                </a:r>
                <a:r>
                  <a:rPr lang="en-IN" sz="1800" i="1" dirty="0"/>
                  <a:t>R</a:t>
                </a:r>
                <a:r>
                  <a:rPr lang="en-IN" sz="1800" dirty="0"/>
                  <a:t>2.</a:t>
                </a:r>
              </a:p>
            </p:txBody>
          </p:sp>
        </mc:Choice>
        <mc:Fallback xmlns="">
          <p:sp>
            <p:nvSpPr>
              <p:cNvPr id="10" name="Content Placeholder 9"/>
              <p:cNvSpPr>
                <a:spLocks noGrp="1" noRot="1" noChangeAspect="1" noMove="1" noResize="1" noEditPoints="1" noAdjustHandles="1" noChangeArrowheads="1" noChangeShapeType="1" noTextEdit="1"/>
              </p:cNvSpPr>
              <p:nvPr>
                <p:ph sz="quarter" idx="1"/>
              </p:nvPr>
            </p:nvSpPr>
            <p:spPr>
              <a:blipFill rotWithShape="1">
                <a:blip r:embed="rId2"/>
                <a:stretch>
                  <a:fillRect t="-950" r="-449"/>
                </a:stretch>
              </a:blipFill>
            </p:spPr>
            <p:txBody>
              <a:bodyPr/>
              <a:lstStyle/>
              <a:p>
                <a:r>
                  <a:rPr lang="en-IN">
                    <a:noFill/>
                  </a:rPr>
                  <a:t> </a:t>
                </a:r>
              </a:p>
            </p:txBody>
          </p:sp>
        </mc:Fallback>
      </mc:AlternateContent>
      <p:sp>
        <p:nvSpPr>
          <p:cNvPr id="4" name="Rectangle 76"/>
          <p:cNvSpPr>
            <a:spLocks noChangeArrowheads="1"/>
          </p:cNvSpPr>
          <p:nvPr/>
        </p:nvSpPr>
        <p:spPr bwMode="auto">
          <a:xfrm>
            <a:off x="152400" y="15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1310116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Integrated Circuit(IC) </a:t>
            </a:r>
            <a:r>
              <a:rPr lang="en-IN" dirty="0" err="1"/>
              <a:t>Multivibrators</a:t>
            </a:r>
            <a:br>
              <a:rPr lang="en-IN" dirty="0"/>
            </a:br>
            <a:r>
              <a:rPr lang="en-IN" sz="2800" b="1" dirty="0" err="1"/>
              <a:t>Monostable</a:t>
            </a:r>
            <a:r>
              <a:rPr lang="en-IN" sz="2800" b="1" dirty="0"/>
              <a:t> Operation of the 555 Timer</a:t>
            </a:r>
          </a:p>
        </p:txBody>
      </p:sp>
      <p:sp>
        <p:nvSpPr>
          <p:cNvPr id="81" name="Content Placeholder 80"/>
          <p:cNvSpPr>
            <a:spLocks noGrp="1"/>
          </p:cNvSpPr>
          <p:nvPr>
            <p:ph sz="quarter" idx="1"/>
          </p:nvPr>
        </p:nvSpPr>
        <p:spPr/>
        <p:txBody>
          <a:bodyPr>
            <a:normAutofit/>
          </a:bodyPr>
          <a:lstStyle/>
          <a:p>
            <a:r>
              <a:rPr lang="en-IN" dirty="0"/>
              <a:t>Circuit Diagram</a:t>
            </a:r>
          </a:p>
        </p:txBody>
      </p:sp>
      <p:sp>
        <p:nvSpPr>
          <p:cNvPr id="82" name="Content Placeholder 81"/>
          <p:cNvSpPr>
            <a:spLocks noGrp="1"/>
          </p:cNvSpPr>
          <p:nvPr>
            <p:ph sz="quarter" idx="2"/>
          </p:nvPr>
        </p:nvSpPr>
        <p:spPr/>
        <p:txBody>
          <a:bodyPr>
            <a:normAutofit/>
          </a:bodyPr>
          <a:lstStyle/>
          <a:p>
            <a:r>
              <a:rPr lang="en-IN" b="0" dirty="0"/>
              <a:t>Pulse Width is</a:t>
            </a:r>
          </a:p>
          <a:p>
            <a:pPr lvl="1"/>
            <a:r>
              <a:rPr lang="en-IN" dirty="0"/>
              <a:t>W=1.1RC</a:t>
            </a:r>
          </a:p>
          <a:p>
            <a:pPr algn="just"/>
            <a:r>
              <a:rPr lang="en-IN" dirty="0"/>
              <a:t>The circuit has an external resistor </a:t>
            </a:r>
            <a:r>
              <a:rPr lang="en-IN" i="1" dirty="0"/>
              <a:t>R </a:t>
            </a:r>
            <a:r>
              <a:rPr lang="en-IN" dirty="0"/>
              <a:t>and a capacitor </a:t>
            </a:r>
            <a:r>
              <a:rPr lang="en-IN" i="1" dirty="0"/>
              <a:t>C</a:t>
            </a:r>
            <a:r>
              <a:rPr lang="en-IN" dirty="0"/>
              <a:t>. </a:t>
            </a:r>
          </a:p>
          <a:p>
            <a:pPr algn="just"/>
            <a:r>
              <a:rPr lang="en-IN" dirty="0"/>
              <a:t>The voltage across the capacitor is used for the threshold voltage to pin 6. </a:t>
            </a:r>
          </a:p>
          <a:p>
            <a:pPr algn="just"/>
            <a:r>
              <a:rPr lang="en-IN" dirty="0"/>
              <a:t>When the trigger arrives at pin 2, the circuit produces a rectangular output pulse from pin 3.</a:t>
            </a:r>
            <a:endParaRPr lang="en-IN" b="0" dirty="0"/>
          </a:p>
        </p:txBody>
      </p:sp>
      <p:sp>
        <p:nvSpPr>
          <p:cNvPr id="4" name="Rectangle 76"/>
          <p:cNvSpPr>
            <a:spLocks noChangeArrowheads="1"/>
          </p:cNvSpPr>
          <p:nvPr/>
        </p:nvSpPr>
        <p:spPr bwMode="auto">
          <a:xfrm>
            <a:off x="152400" y="15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371725"/>
            <a:ext cx="3743325" cy="2962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Slide Number Placeholder 7"/>
          <p:cNvSpPr>
            <a:spLocks noGrp="1"/>
          </p:cNvSpPr>
          <p:nvPr>
            <p:ph type="sldNum" sz="quarter" idx="12"/>
          </p:nvPr>
        </p:nvSpPr>
        <p:spPr/>
        <p:txBody>
          <a:bodyPr/>
          <a:lstStyle/>
          <a:p>
            <a:fld id="{B6F15528-21DE-4FAA-801E-634DDDAF4B2B}" type="slidenum">
              <a:rPr lang="en-US" smtClean="0"/>
              <a:pPr/>
              <a:t>42</a:t>
            </a:fld>
            <a:endParaRPr lang="en-US"/>
          </a:p>
        </p:txBody>
      </p:sp>
    </p:spTree>
    <p:extLst>
      <p:ext uri="{BB962C8B-B14F-4D97-AF65-F5344CB8AC3E}">
        <p14:creationId xmlns:p14="http://schemas.microsoft.com/office/powerpoint/2010/main" val="28024670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686800" cy="1066800"/>
          </a:xfrm>
        </p:spPr>
        <p:txBody>
          <a:bodyPr>
            <a:normAutofit fontScale="90000"/>
          </a:bodyPr>
          <a:lstStyle/>
          <a:p>
            <a:r>
              <a:rPr lang="en-IN" dirty="0"/>
              <a:t>Integrated Circuit(IC) </a:t>
            </a:r>
            <a:r>
              <a:rPr lang="en-IN" dirty="0" err="1"/>
              <a:t>Multivibrators</a:t>
            </a:r>
            <a:br>
              <a:rPr lang="en-IN" dirty="0"/>
            </a:br>
            <a:r>
              <a:rPr lang="en-IN" sz="4000" b="1" dirty="0" err="1"/>
              <a:t>Monostable</a:t>
            </a:r>
            <a:r>
              <a:rPr lang="en-IN" sz="4000" b="1" dirty="0"/>
              <a:t> Operation of the 555 Timer</a:t>
            </a:r>
          </a:p>
        </p:txBody>
      </p:sp>
      <p:sp>
        <p:nvSpPr>
          <p:cNvPr id="5" name="Content Placeholder 4"/>
          <p:cNvSpPr>
            <a:spLocks noGrp="1"/>
          </p:cNvSpPr>
          <p:nvPr>
            <p:ph sz="quarter" idx="1"/>
          </p:nvPr>
        </p:nvSpPr>
        <p:spPr/>
        <p:txBody>
          <a:bodyPr/>
          <a:lstStyle/>
          <a:p>
            <a:endParaRPr lang="en-IN" dirty="0"/>
          </a:p>
        </p:txBody>
      </p:sp>
      <p:sp>
        <p:nvSpPr>
          <p:cNvPr id="4" name="Rectangle 76"/>
          <p:cNvSpPr>
            <a:spLocks noChangeArrowheads="1"/>
          </p:cNvSpPr>
          <p:nvPr/>
        </p:nvSpPr>
        <p:spPr bwMode="auto">
          <a:xfrm>
            <a:off x="152400" y="15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1981200"/>
            <a:ext cx="4283505" cy="3128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28800"/>
            <a:ext cx="4555695"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Slide Number Placeholder 7"/>
          <p:cNvSpPr>
            <a:spLocks noGrp="1"/>
          </p:cNvSpPr>
          <p:nvPr>
            <p:ph type="sldNum" sz="quarter" idx="12"/>
          </p:nvPr>
        </p:nvSpPr>
        <p:spPr/>
        <p:txBody>
          <a:bodyPr/>
          <a:lstStyle/>
          <a:p>
            <a:fld id="{B6F15528-21DE-4FAA-801E-634DDDAF4B2B}" type="slidenum">
              <a:rPr lang="en-US" smtClean="0"/>
              <a:pPr/>
              <a:t>43</a:t>
            </a:fld>
            <a:endParaRPr lang="en-US"/>
          </a:p>
        </p:txBody>
      </p:sp>
    </p:spTree>
    <p:extLst>
      <p:ext uri="{BB962C8B-B14F-4D97-AF65-F5344CB8AC3E}">
        <p14:creationId xmlns:p14="http://schemas.microsoft.com/office/powerpoint/2010/main" val="39014470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1524000"/>
          </a:xfrm>
        </p:spPr>
        <p:txBody>
          <a:bodyPr>
            <a:normAutofit fontScale="90000"/>
          </a:bodyPr>
          <a:lstStyle/>
          <a:p>
            <a:r>
              <a:rPr lang="en-IN" dirty="0"/>
              <a:t>Integrated Circuit(IC) </a:t>
            </a:r>
            <a:r>
              <a:rPr lang="en-IN" dirty="0" err="1"/>
              <a:t>Multivibrators</a:t>
            </a:r>
            <a:br>
              <a:rPr lang="en-IN" dirty="0"/>
            </a:br>
            <a:r>
              <a:rPr lang="en-IN" sz="3600" b="1" dirty="0" err="1"/>
              <a:t>Monostable</a:t>
            </a:r>
            <a:r>
              <a:rPr lang="en-IN" sz="3600" b="1" dirty="0"/>
              <a:t> Operation of the 555 Timer</a:t>
            </a:r>
          </a:p>
        </p:txBody>
      </p:sp>
      <mc:AlternateContent xmlns:mc="http://schemas.openxmlformats.org/markup-compatibility/2006" xmlns:a14="http://schemas.microsoft.com/office/drawing/2010/main">
        <mc:Choice Requires="a14">
          <p:sp>
            <p:nvSpPr>
              <p:cNvPr id="5" name="Content Placeholder 4"/>
              <p:cNvSpPr>
                <a:spLocks noGrp="1"/>
              </p:cNvSpPr>
              <p:nvPr>
                <p:ph sz="quarter" idx="1"/>
              </p:nvPr>
            </p:nvSpPr>
            <p:spPr/>
            <p:txBody>
              <a:bodyPr>
                <a:normAutofit fontScale="77500" lnSpcReduction="20000"/>
              </a:bodyPr>
              <a:lstStyle/>
              <a:p>
                <a:pPr algn="just"/>
                <a:r>
                  <a:rPr lang="en-IN" dirty="0"/>
                  <a:t>Initially, the </a:t>
                </a:r>
                <a:r>
                  <a:rPr lang="en-IN" i="1" dirty="0"/>
                  <a:t>Q </a:t>
                </a:r>
                <a:r>
                  <a:rPr lang="en-IN" dirty="0"/>
                  <a:t>output of the </a:t>
                </a:r>
                <a:r>
                  <a:rPr lang="en-IN" i="1" dirty="0"/>
                  <a:t>RS </a:t>
                </a:r>
                <a:r>
                  <a:rPr lang="en-IN" dirty="0"/>
                  <a:t>flip-flop is high. This turn ON the transistor and the capacitor discharge to ground through pin 7. The circuit will remain in this state until a trigger arrives at pin 2.</a:t>
                </a:r>
              </a:p>
              <a:p>
                <a:pPr algn="just"/>
                <a:r>
                  <a:rPr lang="en-IN" dirty="0"/>
                  <a:t>When the trigger input falls to slightly less than </a:t>
                </a:r>
                <a14:m>
                  <m:oMath xmlns:m="http://schemas.openxmlformats.org/officeDocument/2006/math">
                    <m:f>
                      <m:fPr>
                        <m:ctrlPr>
                          <a:rPr lang="en-IN" sz="3200" i="1">
                            <a:latin typeface="Cambria Math" panose="02040503050406030204" pitchFamily="18" charset="0"/>
                          </a:rPr>
                        </m:ctrlPr>
                      </m:fPr>
                      <m:num>
                        <m:r>
                          <a:rPr lang="en-IN" sz="3200" i="1">
                            <a:latin typeface="Cambria Math"/>
                          </a:rPr>
                          <m:t>1</m:t>
                        </m:r>
                      </m:num>
                      <m:den>
                        <m:r>
                          <a:rPr lang="en-IN" sz="3200" i="1">
                            <a:latin typeface="Cambria Math"/>
                          </a:rPr>
                          <m:t>3</m:t>
                        </m:r>
                      </m:den>
                    </m:f>
                  </m:oMath>
                </a14:m>
                <a:r>
                  <a:rPr lang="en-IN" sz="3200" i="1" dirty="0"/>
                  <a:t>V</a:t>
                </a:r>
                <a:r>
                  <a:rPr lang="en-IN" sz="3200" i="1" baseline="-25000" dirty="0"/>
                  <a:t>CC</a:t>
                </a:r>
                <a:r>
                  <a:rPr lang="en-IN" dirty="0"/>
                  <a:t>the lower comparator resets the flip-flop. Since </a:t>
                </a:r>
                <a:r>
                  <a:rPr lang="en-IN" i="1" dirty="0"/>
                  <a:t>Q </a:t>
                </a:r>
                <a:r>
                  <a:rPr lang="en-IN" dirty="0"/>
                  <a:t>has changed to low, the transistor goes OFF, allowing the capacitor to charge. At this time, </a:t>
                </a:r>
                <a14:m>
                  <m:oMath xmlns:m="http://schemas.openxmlformats.org/officeDocument/2006/math">
                    <m:acc>
                      <m:accPr>
                        <m:chr m:val="̅"/>
                        <m:ctrlPr>
                          <a:rPr lang="en-IN" i="1" dirty="0">
                            <a:solidFill>
                              <a:sysClr val="windowText" lastClr="000000"/>
                            </a:solidFill>
                            <a:latin typeface="Cambria Math" panose="02040503050406030204" pitchFamily="18" charset="0"/>
                          </a:rPr>
                        </m:ctrlPr>
                      </m:accPr>
                      <m:e>
                        <m:r>
                          <a:rPr lang="en-IN" i="1" dirty="0">
                            <a:solidFill>
                              <a:sysClr val="windowText" lastClr="000000"/>
                            </a:solidFill>
                            <a:latin typeface="Cambria Math"/>
                          </a:rPr>
                          <m:t>𝑄</m:t>
                        </m:r>
                      </m:e>
                    </m:acc>
                  </m:oMath>
                </a14:m>
                <a:r>
                  <a:rPr lang="en-IN" dirty="0"/>
                  <a:t>has changed to high.</a:t>
                </a:r>
              </a:p>
              <a:p>
                <a:pPr algn="just"/>
                <a:r>
                  <a:rPr lang="en-IN" dirty="0"/>
                  <a:t>The capacitor now charges exponentially through R as shown in waveform. When the capacitor voltage is slightly greater than </a:t>
                </a:r>
                <a14:m>
                  <m:oMath xmlns:m="http://schemas.openxmlformats.org/officeDocument/2006/math">
                    <m:f>
                      <m:fPr>
                        <m:ctrlPr>
                          <a:rPr lang="en-IN" sz="3200" i="1" dirty="0">
                            <a:latin typeface="Cambria Math" panose="02040503050406030204" pitchFamily="18" charset="0"/>
                          </a:rPr>
                        </m:ctrlPr>
                      </m:fPr>
                      <m:num>
                        <m:r>
                          <a:rPr lang="en-IN" sz="3200" i="1" dirty="0">
                            <a:latin typeface="Cambria Math"/>
                          </a:rPr>
                          <m:t>2</m:t>
                        </m:r>
                      </m:num>
                      <m:den>
                        <m:r>
                          <a:rPr lang="en-IN" sz="3200" i="1" dirty="0">
                            <a:latin typeface="Cambria Math"/>
                          </a:rPr>
                          <m:t>3</m:t>
                        </m:r>
                      </m:den>
                    </m:f>
                  </m:oMath>
                </a14:m>
                <a:r>
                  <a:rPr lang="en-IN" sz="3200" i="1" dirty="0"/>
                  <a:t>V</a:t>
                </a:r>
                <a:r>
                  <a:rPr lang="en-IN" sz="3200" i="1" baseline="-25000" dirty="0"/>
                  <a:t>CC</a:t>
                </a:r>
                <a:r>
                  <a:rPr lang="en-IN" dirty="0"/>
                  <a:t>, the upper comparator sets the flip-flop. The high </a:t>
                </a:r>
                <a:r>
                  <a:rPr lang="en-IN" i="1" dirty="0"/>
                  <a:t>Q </a:t>
                </a:r>
                <a:r>
                  <a:rPr lang="en-IN" dirty="0"/>
                  <a:t>turns ON the transistor, which discharges the capacitor almost instantly. At the same instant, </a:t>
                </a:r>
                <a14:m>
                  <m:oMath xmlns:m="http://schemas.openxmlformats.org/officeDocument/2006/math">
                    <m:acc>
                      <m:accPr>
                        <m:chr m:val="̅"/>
                        <m:ctrlPr>
                          <a:rPr lang="en-IN" i="1" dirty="0">
                            <a:solidFill>
                              <a:sysClr val="windowText" lastClr="000000"/>
                            </a:solidFill>
                            <a:latin typeface="Cambria Math" panose="02040503050406030204" pitchFamily="18" charset="0"/>
                          </a:rPr>
                        </m:ctrlPr>
                      </m:accPr>
                      <m:e>
                        <m:r>
                          <a:rPr lang="en-IN" i="1" dirty="0">
                            <a:solidFill>
                              <a:sysClr val="windowText" lastClr="000000"/>
                            </a:solidFill>
                            <a:latin typeface="Cambria Math"/>
                          </a:rPr>
                          <m:t>𝑄</m:t>
                        </m:r>
                      </m:e>
                    </m:acc>
                    <m:r>
                      <a:rPr lang="en-IN" i="1" dirty="0">
                        <a:solidFill>
                          <a:sysClr val="windowText" lastClr="000000"/>
                        </a:solidFill>
                        <a:latin typeface="Cambria Math"/>
                      </a:rPr>
                      <m:t> </m:t>
                    </m:r>
                  </m:oMath>
                </a14:m>
                <a:r>
                  <a:rPr lang="en-IN" dirty="0"/>
                  <a:t>returns to the low state and the output pulse ends. </a:t>
                </a:r>
              </a:p>
              <a:p>
                <a:pPr algn="just"/>
                <a14:m>
                  <m:oMath xmlns:m="http://schemas.openxmlformats.org/officeDocument/2006/math">
                    <m:acc>
                      <m:accPr>
                        <m:chr m:val="̅"/>
                        <m:ctrlPr>
                          <a:rPr lang="en-IN" i="1" dirty="0">
                            <a:solidFill>
                              <a:sysClr val="windowText" lastClr="000000"/>
                            </a:solidFill>
                            <a:latin typeface="Cambria Math" panose="02040503050406030204" pitchFamily="18" charset="0"/>
                          </a:rPr>
                        </m:ctrlPr>
                      </m:accPr>
                      <m:e>
                        <m:r>
                          <a:rPr lang="en-IN" i="1" dirty="0">
                            <a:solidFill>
                              <a:sysClr val="windowText" lastClr="000000"/>
                            </a:solidFill>
                            <a:latin typeface="Cambria Math"/>
                          </a:rPr>
                          <m:t>𝑄</m:t>
                        </m:r>
                      </m:e>
                    </m:acc>
                  </m:oMath>
                </a14:m>
                <a:r>
                  <a:rPr lang="en-IN" dirty="0"/>
                  <a:t>remains low until another input trigger arrives.</a:t>
                </a:r>
              </a:p>
            </p:txBody>
          </p:sp>
        </mc:Choice>
        <mc:Fallback xmlns="">
          <p:sp>
            <p:nvSpPr>
              <p:cNvPr id="5" name="Content Placeholder 4"/>
              <p:cNvSpPr>
                <a:spLocks noGrp="1" noRot="1" noChangeAspect="1" noMove="1" noResize="1" noEditPoints="1" noAdjustHandles="1" noChangeArrowheads="1" noChangeShapeType="1" noTextEdit="1"/>
              </p:cNvSpPr>
              <p:nvPr>
                <p:ph sz="quarter" idx="1"/>
              </p:nvPr>
            </p:nvSpPr>
            <p:spPr>
              <a:blipFill rotWithShape="1">
                <a:blip r:embed="rId2"/>
                <a:stretch>
                  <a:fillRect l="-75" t="-2171" r="-3441"/>
                </a:stretch>
              </a:blipFill>
            </p:spPr>
            <p:txBody>
              <a:bodyPr/>
              <a:lstStyle/>
              <a:p>
                <a:r>
                  <a:rPr lang="en-IN">
                    <a:noFill/>
                  </a:rPr>
                  <a:t> </a:t>
                </a:r>
              </a:p>
            </p:txBody>
          </p:sp>
        </mc:Fallback>
      </mc:AlternateContent>
      <p:sp>
        <p:nvSpPr>
          <p:cNvPr id="4" name="Rectangle 76"/>
          <p:cNvSpPr>
            <a:spLocks noChangeArrowheads="1"/>
          </p:cNvSpPr>
          <p:nvPr/>
        </p:nvSpPr>
        <p:spPr bwMode="auto">
          <a:xfrm>
            <a:off x="152400" y="15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a:p>
        </p:txBody>
      </p:sp>
    </p:spTree>
    <p:extLst>
      <p:ext uri="{BB962C8B-B14F-4D97-AF65-F5344CB8AC3E}">
        <p14:creationId xmlns:p14="http://schemas.microsoft.com/office/powerpoint/2010/main" val="6237606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685800"/>
          </a:xfrm>
        </p:spPr>
        <p:txBody>
          <a:bodyPr>
            <a:normAutofit fontScale="90000"/>
          </a:bodyPr>
          <a:lstStyle/>
          <a:p>
            <a:r>
              <a:rPr lang="en-IN" dirty="0"/>
              <a:t>Peak Detector Circuit</a:t>
            </a:r>
          </a:p>
        </p:txBody>
      </p:sp>
      <p:sp>
        <p:nvSpPr>
          <p:cNvPr id="5" name="Content Placeholder 4"/>
          <p:cNvSpPr>
            <a:spLocks noGrp="1"/>
          </p:cNvSpPr>
          <p:nvPr>
            <p:ph sz="quarter" idx="4294967295"/>
          </p:nvPr>
        </p:nvSpPr>
        <p:spPr>
          <a:xfrm>
            <a:off x="0" y="4572000"/>
            <a:ext cx="3886200" cy="1589088"/>
          </a:xfrm>
        </p:spPr>
        <p:txBody>
          <a:bodyPr/>
          <a:lstStyle/>
          <a:p>
            <a:r>
              <a:rPr lang="en-IN" dirty="0"/>
              <a:t>RC ≥ 10 T</a:t>
            </a:r>
          </a:p>
        </p:txBody>
      </p:sp>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4064"/>
          <a:stretch/>
        </p:blipFill>
        <p:spPr bwMode="auto">
          <a:xfrm>
            <a:off x="0" y="1752600"/>
            <a:ext cx="5562600" cy="2453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9687" y="2133600"/>
            <a:ext cx="3504313" cy="36462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descr="C:\Users\shree\Desktop\capture5.bmp"/>
          <p:cNvPicPr>
            <a:picLocks noChangeAspect="1" noChangeArrowheads="1"/>
          </p:cNvPicPr>
          <p:nvPr/>
        </p:nvPicPr>
        <p:blipFill>
          <a:blip r:embed="rId4"/>
          <a:srcRect/>
          <a:stretch>
            <a:fillRect/>
          </a:stretch>
        </p:blipFill>
        <p:spPr bwMode="auto">
          <a:xfrm>
            <a:off x="533400" y="5410200"/>
            <a:ext cx="5772150" cy="1104900"/>
          </a:xfrm>
          <a:prstGeom prst="rect">
            <a:avLst/>
          </a:prstGeom>
          <a:noFill/>
        </p:spPr>
      </p:pic>
      <p:sp>
        <p:nvSpPr>
          <p:cNvPr id="9" name="Slide Number Placeholder 8"/>
          <p:cNvSpPr>
            <a:spLocks noGrp="1"/>
          </p:cNvSpPr>
          <p:nvPr>
            <p:ph type="sldNum" sz="quarter" idx="12"/>
          </p:nvPr>
        </p:nvSpPr>
        <p:spPr/>
        <p:txBody>
          <a:bodyPr/>
          <a:lstStyle/>
          <a:p>
            <a:fld id="{B6F15528-21DE-4FAA-801E-634DDDAF4B2B}" type="slidenum">
              <a:rPr lang="en-US" smtClean="0"/>
              <a:pPr/>
              <a:t>45</a:t>
            </a:fld>
            <a:endParaRPr lang="en-US"/>
          </a:p>
        </p:txBody>
      </p:sp>
    </p:spTree>
    <p:extLst>
      <p:ext uri="{BB962C8B-B14F-4D97-AF65-F5344CB8AC3E}">
        <p14:creationId xmlns:p14="http://schemas.microsoft.com/office/powerpoint/2010/main" val="7789196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Peak Detector Circuit</a:t>
            </a:r>
          </a:p>
        </p:txBody>
      </p:sp>
      <p:sp>
        <p:nvSpPr>
          <p:cNvPr id="5" name="Content Placeholder 4"/>
          <p:cNvSpPr>
            <a:spLocks noGrp="1"/>
          </p:cNvSpPr>
          <p:nvPr>
            <p:ph sz="quarter" idx="1"/>
          </p:nvPr>
        </p:nvSpPr>
        <p:spPr/>
        <p:txBody>
          <a:bodyPr>
            <a:normAutofit fontScale="70000" lnSpcReduction="20000"/>
          </a:bodyPr>
          <a:lstStyle/>
          <a:p>
            <a:pPr algn="just"/>
            <a:r>
              <a:rPr lang="en-IN" dirty="0"/>
              <a:t>During +</a:t>
            </a:r>
            <a:r>
              <a:rPr lang="en-IN" dirty="0" err="1"/>
              <a:t>ve</a:t>
            </a:r>
            <a:r>
              <a:rPr lang="en-IN" dirty="0"/>
              <a:t> half cycle when the input voltage is positive, the diode is conducting/ON and capacitor charges to the peak of the input voltage. </a:t>
            </a:r>
          </a:p>
          <a:p>
            <a:pPr algn="just"/>
            <a:r>
              <a:rPr lang="en-IN" dirty="0"/>
              <a:t>Second, when the input voltage is negative during –</a:t>
            </a:r>
            <a:r>
              <a:rPr lang="en-IN" dirty="0" err="1"/>
              <a:t>ve</a:t>
            </a:r>
            <a:r>
              <a:rPr lang="en-IN" dirty="0"/>
              <a:t> half cycle, the diode is non-conducting/OFF and the capacitor discharges through the load resistor. </a:t>
            </a:r>
          </a:p>
          <a:p>
            <a:pPr algn="just"/>
            <a:r>
              <a:rPr lang="en-IN" dirty="0"/>
              <a:t>As long as the discharging time constant is much greater than the period of the input signal (T), the output voltage will be approximately equal to the peak value of the input voltage.</a:t>
            </a:r>
          </a:p>
          <a:p>
            <a:pPr algn="just"/>
            <a:r>
              <a:rPr lang="en-IN" dirty="0"/>
              <a:t>This can achieved by making discharging time constant </a:t>
            </a:r>
            <a:r>
              <a:rPr lang="en-IN" i="1" dirty="0"/>
              <a:t>RC </a:t>
            </a:r>
            <a:r>
              <a:rPr lang="en-IN" dirty="0"/>
              <a:t>can be made much longer than the period of the input signal (RC ≥ 10 T), will get almost perfect peak detection of low-level signals.</a:t>
            </a:r>
          </a:p>
          <a:p>
            <a:pPr algn="just"/>
            <a:r>
              <a:rPr lang="en-IN" dirty="0"/>
              <a:t>If the peak-detected signal has to drive a small load, to avoid loading effects by connecting the voltage follower (op-amp buffer) isolates the small load resistor from the peak detector. This prevents the small load resistor from discharging the capacitor too quickly.</a:t>
            </a:r>
          </a:p>
        </p:txBody>
      </p:sp>
      <p:sp>
        <p:nvSpPr>
          <p:cNvPr id="6" name="Slide Number Placeholder 5"/>
          <p:cNvSpPr>
            <a:spLocks noGrp="1"/>
          </p:cNvSpPr>
          <p:nvPr>
            <p:ph type="sldNum" sz="quarter" idx="12"/>
          </p:nvPr>
        </p:nvSpPr>
        <p:spPr/>
        <p:txBody>
          <a:bodyPr/>
          <a:lstStyle/>
          <a:p>
            <a:fld id="{B6F15528-21DE-4FAA-801E-634DDDAF4B2B}" type="slidenum">
              <a:rPr lang="en-US" smtClean="0"/>
              <a:pPr/>
              <a:t>46</a:t>
            </a:fld>
            <a:endParaRPr lang="en-US"/>
          </a:p>
        </p:txBody>
      </p:sp>
    </p:spTree>
    <p:extLst>
      <p:ext uri="{BB962C8B-B14F-4D97-AF65-F5344CB8AC3E}">
        <p14:creationId xmlns:p14="http://schemas.microsoft.com/office/powerpoint/2010/main" val="42169405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Comparator</a:t>
            </a:r>
          </a:p>
        </p:txBody>
      </p:sp>
      <p:sp>
        <p:nvSpPr>
          <p:cNvPr id="4" name="Content Placeholder 3"/>
          <p:cNvSpPr>
            <a:spLocks noGrp="1"/>
          </p:cNvSpPr>
          <p:nvPr>
            <p:ph sz="quarter" idx="1"/>
          </p:nvPr>
        </p:nvSpPr>
        <p:spPr/>
        <p:txBody>
          <a:bodyPr>
            <a:normAutofit/>
          </a:bodyPr>
          <a:lstStyle/>
          <a:p>
            <a:pPr algn="just"/>
            <a:r>
              <a:rPr lang="en-IN" dirty="0"/>
              <a:t>Comparator circuit compares a single voltage on one input of op-amp with a known voltage called reference voltage (Trip point or trigger point) on the other input and produces high or low output depending upon relative magnitude of two input.</a:t>
            </a:r>
          </a:p>
          <a:p>
            <a:pPr lvl="1"/>
            <a:r>
              <a:rPr lang="en-IN" dirty="0"/>
              <a:t>Comparators with Zero Reference</a:t>
            </a:r>
          </a:p>
          <a:p>
            <a:pPr lvl="1"/>
            <a:r>
              <a:rPr lang="en-IN" dirty="0"/>
              <a:t>Comparators with Nonzero References</a:t>
            </a:r>
          </a:p>
          <a:p>
            <a:pPr lvl="1"/>
            <a:r>
              <a:rPr lang="en-IN" dirty="0"/>
              <a:t>Comparators with Hysteresis or Schmitt Trigger</a:t>
            </a:r>
          </a:p>
          <a:p>
            <a:pPr lvl="1"/>
            <a:r>
              <a:rPr lang="en-IN" dirty="0"/>
              <a:t>Window Comparator</a:t>
            </a:r>
          </a:p>
        </p:txBody>
      </p:sp>
      <p:sp>
        <p:nvSpPr>
          <p:cNvPr id="5" name="Slide Number Placeholder 4"/>
          <p:cNvSpPr>
            <a:spLocks noGrp="1"/>
          </p:cNvSpPr>
          <p:nvPr>
            <p:ph type="sldNum" sz="quarter" idx="12"/>
          </p:nvPr>
        </p:nvSpPr>
        <p:spPr/>
        <p:txBody>
          <a:bodyPr/>
          <a:lstStyle/>
          <a:p>
            <a:fld id="{B6F15528-21DE-4FAA-801E-634DDDAF4B2B}" type="slidenum">
              <a:rPr lang="en-US" smtClean="0"/>
              <a:pPr/>
              <a:t>47</a:t>
            </a:fld>
            <a:endParaRPr lang="en-US"/>
          </a:p>
        </p:txBody>
      </p:sp>
    </p:spTree>
    <p:extLst>
      <p:ext uri="{BB962C8B-B14F-4D97-AF65-F5344CB8AC3E}">
        <p14:creationId xmlns:p14="http://schemas.microsoft.com/office/powerpoint/2010/main" val="9728153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1447800"/>
          </a:xfrm>
        </p:spPr>
        <p:txBody>
          <a:bodyPr>
            <a:normAutofit/>
          </a:bodyPr>
          <a:lstStyle/>
          <a:p>
            <a:r>
              <a:rPr lang="en-IN" dirty="0"/>
              <a:t>Comparators with Zero Reference</a:t>
            </a:r>
          </a:p>
        </p:txBody>
      </p:sp>
      <p:sp>
        <p:nvSpPr>
          <p:cNvPr id="4" name="Content Placeholder 3"/>
          <p:cNvSpPr>
            <a:spLocks noGrp="1"/>
          </p:cNvSpPr>
          <p:nvPr>
            <p:ph sz="quarter" idx="1"/>
          </p:nvPr>
        </p:nvSpPr>
        <p:spPr>
          <a:xfrm>
            <a:off x="457200" y="1828800"/>
            <a:ext cx="8229600" cy="4745736"/>
          </a:xfrm>
        </p:spPr>
        <p:txBody>
          <a:bodyPr>
            <a:normAutofit fontScale="77500" lnSpcReduction="20000"/>
          </a:bodyPr>
          <a:lstStyle/>
          <a:p>
            <a:pPr algn="just"/>
            <a:r>
              <a:rPr lang="en-IN" dirty="0"/>
              <a:t>Non-Inverting Comparator</a:t>
            </a:r>
          </a:p>
          <a:p>
            <a:pPr algn="just"/>
            <a:endParaRPr lang="en-IN" dirty="0"/>
          </a:p>
          <a:p>
            <a:pPr algn="just"/>
            <a:endParaRPr lang="en-IN" dirty="0"/>
          </a:p>
          <a:p>
            <a:pPr algn="just"/>
            <a:endParaRPr lang="en-IN" dirty="0"/>
          </a:p>
          <a:p>
            <a:pPr algn="just"/>
            <a:endParaRPr lang="en-IN" dirty="0"/>
          </a:p>
          <a:p>
            <a:pPr algn="just"/>
            <a:endParaRPr lang="en-IN" dirty="0"/>
          </a:p>
          <a:p>
            <a:pPr algn="just"/>
            <a:endParaRPr lang="en-IN" dirty="0"/>
          </a:p>
          <a:p>
            <a:pPr algn="just"/>
            <a:endParaRPr lang="en-IN" dirty="0"/>
          </a:p>
          <a:p>
            <a:pPr algn="just"/>
            <a:r>
              <a:rPr lang="en-IN" dirty="0"/>
              <a:t>Because of the high open-loop voltage gain, a positive input voltage produces positive saturation, and a negative input voltage produces negative saturation.</a:t>
            </a:r>
          </a:p>
          <a:p>
            <a:pPr algn="just"/>
            <a:r>
              <a:rPr lang="en-IN" dirty="0"/>
              <a:t>Above circuit</a:t>
            </a:r>
            <a:r>
              <a:rPr lang="en-IN" i="1" dirty="0"/>
              <a:t> </a:t>
            </a:r>
            <a:r>
              <a:rPr lang="en-IN" dirty="0"/>
              <a:t>is called a </a:t>
            </a:r>
            <a:r>
              <a:rPr lang="en-IN" b="1" dirty="0"/>
              <a:t>zero-crossing detector </a:t>
            </a:r>
            <a:r>
              <a:rPr lang="en-IN" dirty="0"/>
              <a:t>because the output voltage ideally switches from low to high or vice versa whenever the input voltage crosses zero (input compares with zero reference voltage).</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491"/>
          <a:stretch/>
        </p:blipFill>
        <p:spPr bwMode="auto">
          <a:xfrm>
            <a:off x="1752600" y="2133601"/>
            <a:ext cx="5642711"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Slide Number Placeholder 5"/>
          <p:cNvSpPr>
            <a:spLocks noGrp="1"/>
          </p:cNvSpPr>
          <p:nvPr>
            <p:ph type="sldNum" sz="quarter" idx="12"/>
          </p:nvPr>
        </p:nvSpPr>
        <p:spPr/>
        <p:txBody>
          <a:bodyPr/>
          <a:lstStyle/>
          <a:p>
            <a:fld id="{B6F15528-21DE-4FAA-801E-634DDDAF4B2B}" type="slidenum">
              <a:rPr lang="en-US" smtClean="0"/>
              <a:pPr/>
              <a:t>48</a:t>
            </a:fld>
            <a:endParaRPr lang="en-US"/>
          </a:p>
        </p:txBody>
      </p:sp>
    </p:spTree>
    <p:extLst>
      <p:ext uri="{BB962C8B-B14F-4D97-AF65-F5344CB8AC3E}">
        <p14:creationId xmlns:p14="http://schemas.microsoft.com/office/powerpoint/2010/main" val="34817447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914400"/>
          </a:xfrm>
        </p:spPr>
        <p:txBody>
          <a:bodyPr>
            <a:normAutofit/>
          </a:bodyPr>
          <a:lstStyle/>
          <a:p>
            <a:r>
              <a:rPr lang="en-IN" dirty="0"/>
              <a:t>Comparators with Zero Reference</a:t>
            </a:r>
          </a:p>
        </p:txBody>
      </p:sp>
      <p:sp>
        <p:nvSpPr>
          <p:cNvPr id="6" name="Content Placeholder 5"/>
          <p:cNvSpPr>
            <a:spLocks noGrp="1"/>
          </p:cNvSpPr>
          <p:nvPr>
            <p:ph sz="quarter" idx="1"/>
          </p:nvPr>
        </p:nvSpPr>
        <p:spPr>
          <a:xfrm>
            <a:off x="457200" y="1600200"/>
            <a:ext cx="8229600" cy="4974336"/>
          </a:xfrm>
        </p:spPr>
        <p:txBody>
          <a:bodyPr>
            <a:normAutofit/>
          </a:bodyPr>
          <a:lstStyle/>
          <a:p>
            <a:r>
              <a:rPr lang="en-IN" sz="2800" dirty="0"/>
              <a:t>Non-Inverting Comparator</a:t>
            </a:r>
          </a:p>
        </p:txBody>
      </p:sp>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143000" y="2209800"/>
            <a:ext cx="2531069" cy="2333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066800" y="4524375"/>
            <a:ext cx="2663654" cy="2333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1905000"/>
            <a:ext cx="3810000"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Slide Number Placeholder 7"/>
          <p:cNvSpPr>
            <a:spLocks noGrp="1"/>
          </p:cNvSpPr>
          <p:nvPr>
            <p:ph type="sldNum" sz="quarter" idx="12"/>
          </p:nvPr>
        </p:nvSpPr>
        <p:spPr/>
        <p:txBody>
          <a:bodyPr/>
          <a:lstStyle/>
          <a:p>
            <a:fld id="{B6F15528-21DE-4FAA-801E-634DDDAF4B2B}" type="slidenum">
              <a:rPr lang="en-US" smtClean="0"/>
              <a:pPr/>
              <a:t>49</a:t>
            </a:fld>
            <a:endParaRPr lang="en-US"/>
          </a:p>
        </p:txBody>
      </p:sp>
    </p:spTree>
    <p:extLst>
      <p:ext uri="{BB962C8B-B14F-4D97-AF65-F5344CB8AC3E}">
        <p14:creationId xmlns:p14="http://schemas.microsoft.com/office/powerpoint/2010/main" val="2411903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Photodiode</a:t>
            </a:r>
            <a:endParaRPr lang="en-GB" dirty="0"/>
          </a:p>
        </p:txBody>
      </p:sp>
      <p:sp>
        <p:nvSpPr>
          <p:cNvPr id="3" name="Content Placeholder 2"/>
          <p:cNvSpPr>
            <a:spLocks noGrp="1"/>
          </p:cNvSpPr>
          <p:nvPr>
            <p:ph idx="1"/>
          </p:nvPr>
        </p:nvSpPr>
        <p:spPr/>
        <p:txBody>
          <a:bodyPr/>
          <a:lstStyle/>
          <a:p>
            <a:pPr algn="just"/>
            <a:r>
              <a:rPr lang="en-US" dirty="0"/>
              <a:t>Apply external energy directly to the depletion region to generate more charge carriers</a:t>
            </a:r>
          </a:p>
          <a:p>
            <a:pPr algn="just"/>
            <a:r>
              <a:rPr lang="en-US" dirty="0"/>
              <a:t>Photodiode is designed to generate more number of charge carriers in depletion region</a:t>
            </a:r>
          </a:p>
          <a:p>
            <a:pPr algn="just"/>
            <a:r>
              <a:rPr lang="en-US" dirty="0"/>
              <a:t>Light or photons as the external energy to generate charge carriers in depletion region</a:t>
            </a:r>
            <a:endParaRPr lang="en-GB"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Comparator</a:t>
            </a:r>
            <a:br>
              <a:rPr lang="en-IN" dirty="0"/>
            </a:br>
            <a:r>
              <a:rPr lang="en-IN" dirty="0"/>
              <a:t>Comparators with Zero Reference</a:t>
            </a:r>
          </a:p>
        </p:txBody>
      </p:sp>
      <p:sp>
        <p:nvSpPr>
          <p:cNvPr id="4" name="Content Placeholder 3"/>
          <p:cNvSpPr>
            <a:spLocks noGrp="1"/>
          </p:cNvSpPr>
          <p:nvPr>
            <p:ph sz="quarter" idx="1"/>
          </p:nvPr>
        </p:nvSpPr>
        <p:spPr/>
        <p:txBody>
          <a:bodyPr>
            <a:normAutofit fontScale="85000" lnSpcReduction="20000"/>
          </a:bodyPr>
          <a:lstStyle/>
          <a:p>
            <a:pPr algn="just"/>
            <a:r>
              <a:rPr lang="en-IN" dirty="0"/>
              <a:t>Inverting Comparator</a:t>
            </a:r>
          </a:p>
          <a:p>
            <a:pPr algn="just"/>
            <a:endParaRPr lang="en-IN" dirty="0"/>
          </a:p>
          <a:p>
            <a:pPr algn="just"/>
            <a:endParaRPr lang="en-IN" dirty="0"/>
          </a:p>
          <a:p>
            <a:pPr algn="just"/>
            <a:endParaRPr lang="en-IN" dirty="0"/>
          </a:p>
          <a:p>
            <a:pPr algn="just"/>
            <a:endParaRPr lang="en-IN" dirty="0"/>
          </a:p>
          <a:p>
            <a:pPr algn="just"/>
            <a:endParaRPr lang="en-IN" dirty="0"/>
          </a:p>
          <a:p>
            <a:pPr algn="just"/>
            <a:endParaRPr lang="en-IN" dirty="0"/>
          </a:p>
          <a:p>
            <a:pPr algn="just"/>
            <a:endParaRPr lang="en-IN" dirty="0"/>
          </a:p>
          <a:p>
            <a:pPr algn="just"/>
            <a:r>
              <a:rPr lang="en-IN" dirty="0"/>
              <a:t>The input signal drives the inverting input of the comparator. In this case, a positive input voltage produces a maximum negative saturation, as shown in above diagram. On the other hand, a negative input voltage produces a maximum positive saturation.</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124075"/>
            <a:ext cx="3990975" cy="191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2124075"/>
            <a:ext cx="2571750" cy="2162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Slide Number Placeholder 6"/>
          <p:cNvSpPr>
            <a:spLocks noGrp="1"/>
          </p:cNvSpPr>
          <p:nvPr>
            <p:ph type="sldNum" sz="quarter" idx="12"/>
          </p:nvPr>
        </p:nvSpPr>
        <p:spPr/>
        <p:txBody>
          <a:bodyPr/>
          <a:lstStyle/>
          <a:p>
            <a:fld id="{B6F15528-21DE-4FAA-801E-634DDDAF4B2B}" type="slidenum">
              <a:rPr lang="en-US" smtClean="0"/>
              <a:pPr/>
              <a:t>50</a:t>
            </a:fld>
            <a:endParaRPr lang="en-US"/>
          </a:p>
        </p:txBody>
      </p:sp>
    </p:spTree>
    <p:extLst>
      <p:ext uri="{BB962C8B-B14F-4D97-AF65-F5344CB8AC3E}">
        <p14:creationId xmlns:p14="http://schemas.microsoft.com/office/powerpoint/2010/main" val="29549887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Comparators with Zero Reference</a:t>
            </a:r>
          </a:p>
        </p:txBody>
      </p:sp>
      <p:sp>
        <p:nvSpPr>
          <p:cNvPr id="4" name="Content Placeholder 3"/>
          <p:cNvSpPr>
            <a:spLocks noGrp="1"/>
          </p:cNvSpPr>
          <p:nvPr>
            <p:ph sz="quarter" idx="1"/>
          </p:nvPr>
        </p:nvSpPr>
        <p:spPr/>
        <p:txBody>
          <a:bodyPr/>
          <a:lstStyle/>
          <a:p>
            <a:r>
              <a:rPr lang="en-IN" dirty="0"/>
              <a:t>Inverting Comparator</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7199" y="2438400"/>
            <a:ext cx="3937226" cy="3062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133600"/>
            <a:ext cx="3990975" cy="191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0612" y="4191000"/>
            <a:ext cx="2571750" cy="2162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Slide Number Placeholder 7"/>
          <p:cNvSpPr>
            <a:spLocks noGrp="1"/>
          </p:cNvSpPr>
          <p:nvPr>
            <p:ph type="sldNum" sz="quarter" idx="12"/>
          </p:nvPr>
        </p:nvSpPr>
        <p:spPr/>
        <p:txBody>
          <a:bodyPr/>
          <a:lstStyle/>
          <a:p>
            <a:fld id="{B6F15528-21DE-4FAA-801E-634DDDAF4B2B}" type="slidenum">
              <a:rPr lang="en-US" smtClean="0"/>
              <a:pPr/>
              <a:t>51</a:t>
            </a:fld>
            <a:endParaRPr lang="en-US"/>
          </a:p>
        </p:txBody>
      </p:sp>
    </p:spTree>
    <p:extLst>
      <p:ext uri="{BB962C8B-B14F-4D97-AF65-F5344CB8AC3E}">
        <p14:creationId xmlns:p14="http://schemas.microsoft.com/office/powerpoint/2010/main" val="10182703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686800" cy="1219200"/>
          </a:xfrm>
        </p:spPr>
        <p:txBody>
          <a:bodyPr>
            <a:normAutofit/>
          </a:bodyPr>
          <a:lstStyle/>
          <a:p>
            <a:r>
              <a:rPr lang="en-IN" dirty="0"/>
              <a:t>Comparators with Nonzero References</a:t>
            </a:r>
          </a:p>
        </p:txBody>
      </p:sp>
      <p:sp>
        <p:nvSpPr>
          <p:cNvPr id="4" name="Content Placeholder 3"/>
          <p:cNvSpPr>
            <a:spLocks noGrp="1"/>
          </p:cNvSpPr>
          <p:nvPr>
            <p:ph sz="quarter" idx="1"/>
          </p:nvPr>
        </p:nvSpPr>
        <p:spPr>
          <a:xfrm>
            <a:off x="612648" y="1600200"/>
            <a:ext cx="8153400" cy="5029200"/>
          </a:xfrm>
        </p:spPr>
        <p:txBody>
          <a:bodyPr>
            <a:normAutofit/>
          </a:bodyPr>
          <a:lstStyle/>
          <a:p>
            <a:r>
              <a:rPr lang="en-IN" dirty="0"/>
              <a:t>Non-Inverting Comparator: Positive reference</a:t>
            </a:r>
          </a:p>
          <a:p>
            <a:endParaRPr lang="en-IN" dirty="0"/>
          </a:p>
          <a:p>
            <a:endParaRPr lang="en-IN" dirty="0"/>
          </a:p>
          <a:p>
            <a:endParaRPr lang="en-IN" dirty="0"/>
          </a:p>
          <a:p>
            <a:endParaRPr lang="en-IN" dirty="0"/>
          </a:p>
          <a:p>
            <a:endParaRPr lang="en-IN" dirty="0"/>
          </a:p>
          <a:p>
            <a:pPr algn="just"/>
            <a:r>
              <a:rPr lang="en-IN" sz="2000" dirty="0"/>
              <a:t>When </a:t>
            </a:r>
            <a:r>
              <a:rPr lang="en-IN" sz="2000" i="1" dirty="0"/>
              <a:t>V</a:t>
            </a:r>
            <a:r>
              <a:rPr lang="en-IN" sz="2000" dirty="0"/>
              <a:t>in is greater than </a:t>
            </a:r>
            <a:r>
              <a:rPr lang="en-IN" sz="2000" i="1" dirty="0" err="1"/>
              <a:t>V</a:t>
            </a:r>
            <a:r>
              <a:rPr lang="en-IN" sz="2000" dirty="0" err="1"/>
              <a:t>ref</a:t>
            </a:r>
            <a:r>
              <a:rPr lang="en-IN" sz="2000" dirty="0"/>
              <a:t>, the differential input voltage is positive and the output voltage is high (+</a:t>
            </a:r>
            <a:r>
              <a:rPr lang="en-IN" sz="2000" dirty="0" err="1"/>
              <a:t>Vsat</a:t>
            </a:r>
            <a:r>
              <a:rPr lang="en-IN" sz="2000" dirty="0"/>
              <a:t>). When </a:t>
            </a:r>
            <a:r>
              <a:rPr lang="en-IN" sz="2000" i="1" dirty="0"/>
              <a:t>V</a:t>
            </a:r>
            <a:r>
              <a:rPr lang="en-IN" sz="2000" dirty="0"/>
              <a:t>in is less than </a:t>
            </a:r>
            <a:r>
              <a:rPr lang="en-IN" sz="2000" i="1" dirty="0" err="1"/>
              <a:t>V</a:t>
            </a:r>
            <a:r>
              <a:rPr lang="en-IN" sz="2000" dirty="0" err="1"/>
              <a:t>ref</a:t>
            </a:r>
            <a:r>
              <a:rPr lang="en-IN" sz="2000" dirty="0"/>
              <a:t>, the differential input voltage is negative and the output voltage is low (-</a:t>
            </a:r>
            <a:r>
              <a:rPr lang="en-IN" sz="2000" dirty="0" err="1"/>
              <a:t>Vsat</a:t>
            </a:r>
            <a:r>
              <a:rPr lang="en-IN" sz="2000" dirty="0"/>
              <a:t>).</a:t>
            </a:r>
          </a:p>
          <a:p>
            <a:pPr algn="just"/>
            <a:r>
              <a:rPr lang="en-IN" sz="2000" dirty="0"/>
              <a:t>Vin &gt; </a:t>
            </a:r>
            <a:r>
              <a:rPr lang="en-IN" sz="2000" dirty="0" err="1"/>
              <a:t>Vref</a:t>
            </a:r>
            <a:r>
              <a:rPr lang="en-IN" sz="2000" dirty="0"/>
              <a:t>  then </a:t>
            </a:r>
            <a:r>
              <a:rPr lang="en-IN" sz="2000" dirty="0" err="1"/>
              <a:t>Vout</a:t>
            </a:r>
            <a:r>
              <a:rPr lang="en-IN" sz="2000" dirty="0"/>
              <a:t> = +</a:t>
            </a:r>
            <a:r>
              <a:rPr lang="en-IN" sz="2000" dirty="0" err="1"/>
              <a:t>Vsat</a:t>
            </a:r>
            <a:endParaRPr lang="en-IN" sz="2000" dirty="0"/>
          </a:p>
          <a:p>
            <a:pPr algn="just"/>
            <a:r>
              <a:rPr lang="en-IN" sz="2000" dirty="0"/>
              <a:t>Vin &lt; </a:t>
            </a:r>
            <a:r>
              <a:rPr lang="en-IN" sz="2000" dirty="0" err="1"/>
              <a:t>Vref</a:t>
            </a:r>
            <a:r>
              <a:rPr lang="en-IN" sz="2000" dirty="0"/>
              <a:t>  then </a:t>
            </a:r>
            <a:r>
              <a:rPr lang="en-IN" sz="2000" dirty="0" err="1"/>
              <a:t>Vout</a:t>
            </a:r>
            <a:r>
              <a:rPr lang="en-IN" sz="2000" dirty="0"/>
              <a:t> = - </a:t>
            </a:r>
            <a:r>
              <a:rPr lang="en-IN" sz="2000" dirty="0" err="1"/>
              <a:t>Vsat</a:t>
            </a:r>
            <a:endParaRPr lang="en-IN" sz="1200"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850" y="2138363"/>
            <a:ext cx="7734300" cy="2581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Slide Number Placeholder 5"/>
          <p:cNvSpPr>
            <a:spLocks noGrp="1"/>
          </p:cNvSpPr>
          <p:nvPr>
            <p:ph type="sldNum" sz="quarter" idx="12"/>
          </p:nvPr>
        </p:nvSpPr>
        <p:spPr/>
        <p:txBody>
          <a:bodyPr/>
          <a:lstStyle/>
          <a:p>
            <a:fld id="{B6F15528-21DE-4FAA-801E-634DDDAF4B2B}" type="slidenum">
              <a:rPr lang="en-US" smtClean="0"/>
              <a:pPr/>
              <a:t>52</a:t>
            </a:fld>
            <a:endParaRPr lang="en-US"/>
          </a:p>
        </p:txBody>
      </p:sp>
    </p:spTree>
    <p:extLst>
      <p:ext uri="{BB962C8B-B14F-4D97-AF65-F5344CB8AC3E}">
        <p14:creationId xmlns:p14="http://schemas.microsoft.com/office/powerpoint/2010/main" val="38693708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686800" cy="609600"/>
          </a:xfrm>
        </p:spPr>
        <p:txBody>
          <a:bodyPr>
            <a:normAutofit fontScale="90000"/>
          </a:bodyPr>
          <a:lstStyle/>
          <a:p>
            <a:r>
              <a:rPr lang="en-IN" dirty="0"/>
              <a:t>Comparators with Nonzero References</a:t>
            </a:r>
          </a:p>
        </p:txBody>
      </p:sp>
      <p:sp>
        <p:nvSpPr>
          <p:cNvPr id="4" name="Content Placeholder 3"/>
          <p:cNvSpPr>
            <a:spLocks noGrp="1"/>
          </p:cNvSpPr>
          <p:nvPr>
            <p:ph sz="quarter" idx="1"/>
          </p:nvPr>
        </p:nvSpPr>
        <p:spPr>
          <a:xfrm>
            <a:off x="457200" y="1752600"/>
            <a:ext cx="8229600" cy="4821936"/>
          </a:xfrm>
        </p:spPr>
        <p:txBody>
          <a:bodyPr>
            <a:normAutofit/>
          </a:bodyPr>
          <a:lstStyle/>
          <a:p>
            <a:r>
              <a:rPr lang="en-IN" dirty="0"/>
              <a:t>Non-Inverting Comparator: Positive reference</a:t>
            </a:r>
          </a:p>
          <a:p>
            <a:endParaRPr lang="en-IN" dirty="0"/>
          </a:p>
          <a:p>
            <a:endParaRPr lang="en-IN" dirty="0"/>
          </a:p>
          <a:p>
            <a:endParaRPr lang="en-IN" dirty="0"/>
          </a:p>
          <a:p>
            <a:endParaRPr lang="en-IN" dirty="0"/>
          </a:p>
          <a:p>
            <a:endParaRPr lang="en-IN" dirty="0"/>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8203"/>
          <a:stretch/>
        </p:blipFill>
        <p:spPr bwMode="auto">
          <a:xfrm>
            <a:off x="914400" y="2293370"/>
            <a:ext cx="2971800" cy="31192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56763"/>
          <a:stretch/>
        </p:blipFill>
        <p:spPr bwMode="auto">
          <a:xfrm>
            <a:off x="5029201" y="2133599"/>
            <a:ext cx="3429000" cy="44218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Slide Number Placeholder 6"/>
          <p:cNvSpPr>
            <a:spLocks noGrp="1"/>
          </p:cNvSpPr>
          <p:nvPr>
            <p:ph type="sldNum" sz="quarter" idx="12"/>
          </p:nvPr>
        </p:nvSpPr>
        <p:spPr/>
        <p:txBody>
          <a:bodyPr/>
          <a:lstStyle/>
          <a:p>
            <a:fld id="{B6F15528-21DE-4FAA-801E-634DDDAF4B2B}" type="slidenum">
              <a:rPr lang="en-US" smtClean="0"/>
              <a:pPr/>
              <a:t>53</a:t>
            </a:fld>
            <a:endParaRPr lang="en-US"/>
          </a:p>
        </p:txBody>
      </p:sp>
    </p:spTree>
    <p:extLst>
      <p:ext uri="{BB962C8B-B14F-4D97-AF65-F5344CB8AC3E}">
        <p14:creationId xmlns:p14="http://schemas.microsoft.com/office/powerpoint/2010/main" val="32451764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686800" cy="1524000"/>
          </a:xfrm>
        </p:spPr>
        <p:txBody>
          <a:bodyPr>
            <a:normAutofit/>
          </a:bodyPr>
          <a:lstStyle/>
          <a:p>
            <a:r>
              <a:rPr lang="en-IN" dirty="0"/>
              <a:t>Comparators with Nonzero References</a:t>
            </a:r>
          </a:p>
        </p:txBody>
      </p:sp>
      <p:sp>
        <p:nvSpPr>
          <p:cNvPr id="4" name="Content Placeholder 3"/>
          <p:cNvSpPr>
            <a:spLocks noGrp="1"/>
          </p:cNvSpPr>
          <p:nvPr>
            <p:ph sz="quarter" idx="1"/>
          </p:nvPr>
        </p:nvSpPr>
        <p:spPr>
          <a:xfrm>
            <a:off x="457200" y="1828800"/>
            <a:ext cx="8229600" cy="4745736"/>
          </a:xfrm>
        </p:spPr>
        <p:txBody>
          <a:bodyPr>
            <a:normAutofit/>
          </a:bodyPr>
          <a:lstStyle/>
          <a:p>
            <a:r>
              <a:rPr lang="en-IN" dirty="0"/>
              <a:t>Non-Inverting Comparator: Negative reference</a:t>
            </a:r>
          </a:p>
          <a:p>
            <a:endParaRPr lang="en-IN" dirty="0"/>
          </a:p>
          <a:p>
            <a:endParaRPr lang="en-IN" dirty="0"/>
          </a:p>
          <a:p>
            <a:endParaRPr lang="en-IN" dirty="0"/>
          </a:p>
          <a:p>
            <a:endParaRPr lang="en-IN" dirty="0"/>
          </a:p>
          <a:p>
            <a:endParaRPr lang="en-IN" dirty="0"/>
          </a:p>
          <a:p>
            <a:pPr algn="just"/>
            <a:endParaRPr lang="en-IN" sz="2000" dirty="0"/>
          </a:p>
          <a:p>
            <a:pPr algn="just"/>
            <a:endParaRPr lang="en-IN" sz="2000" dirty="0"/>
          </a:p>
          <a:p>
            <a:pPr algn="just"/>
            <a:r>
              <a:rPr lang="en-IN" sz="2000" dirty="0"/>
              <a:t>Vin &gt; </a:t>
            </a:r>
            <a:r>
              <a:rPr lang="en-IN" sz="2000" dirty="0" err="1"/>
              <a:t>Vref</a:t>
            </a:r>
            <a:r>
              <a:rPr lang="en-IN" sz="2000" dirty="0"/>
              <a:t>  then </a:t>
            </a:r>
            <a:r>
              <a:rPr lang="en-IN" sz="2000" dirty="0" err="1"/>
              <a:t>Vout</a:t>
            </a:r>
            <a:r>
              <a:rPr lang="en-IN" sz="2000" dirty="0"/>
              <a:t> = + </a:t>
            </a:r>
            <a:r>
              <a:rPr lang="en-IN" sz="2000" dirty="0" err="1"/>
              <a:t>Vsat</a:t>
            </a:r>
            <a:endParaRPr lang="en-IN" sz="2000" dirty="0"/>
          </a:p>
          <a:p>
            <a:pPr algn="just"/>
            <a:r>
              <a:rPr lang="en-IN" sz="2000" dirty="0"/>
              <a:t>Vin &lt; </a:t>
            </a:r>
            <a:r>
              <a:rPr lang="en-IN" sz="2000" dirty="0" err="1"/>
              <a:t>Vref</a:t>
            </a:r>
            <a:r>
              <a:rPr lang="en-IN" sz="2000" dirty="0"/>
              <a:t>  then </a:t>
            </a:r>
            <a:r>
              <a:rPr lang="en-IN" sz="2000" dirty="0" err="1"/>
              <a:t>Vout</a:t>
            </a:r>
            <a:r>
              <a:rPr lang="en-IN" sz="2000" dirty="0"/>
              <a:t> = - </a:t>
            </a:r>
            <a:r>
              <a:rPr lang="en-IN" sz="2000" dirty="0" err="1"/>
              <a:t>Vsat</a:t>
            </a:r>
            <a:endParaRPr lang="en-IN" sz="12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438400"/>
            <a:ext cx="7734300" cy="2581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Slide Number Placeholder 5"/>
          <p:cNvSpPr>
            <a:spLocks noGrp="1"/>
          </p:cNvSpPr>
          <p:nvPr>
            <p:ph type="sldNum" sz="quarter" idx="12"/>
          </p:nvPr>
        </p:nvSpPr>
        <p:spPr/>
        <p:txBody>
          <a:bodyPr/>
          <a:lstStyle/>
          <a:p>
            <a:fld id="{B6F15528-21DE-4FAA-801E-634DDDAF4B2B}" type="slidenum">
              <a:rPr lang="en-US" smtClean="0"/>
              <a:pPr/>
              <a:t>54</a:t>
            </a:fld>
            <a:endParaRPr lang="en-US"/>
          </a:p>
        </p:txBody>
      </p:sp>
    </p:spTree>
    <p:extLst>
      <p:ext uri="{BB962C8B-B14F-4D97-AF65-F5344CB8AC3E}">
        <p14:creationId xmlns:p14="http://schemas.microsoft.com/office/powerpoint/2010/main" val="13436490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762000"/>
          </a:xfrm>
        </p:spPr>
        <p:txBody>
          <a:bodyPr>
            <a:normAutofit fontScale="90000"/>
          </a:bodyPr>
          <a:lstStyle/>
          <a:p>
            <a:br>
              <a:rPr lang="en-IN" dirty="0"/>
            </a:br>
            <a:r>
              <a:rPr lang="en-IN" dirty="0"/>
              <a:t>Comparators with Nonzero References</a:t>
            </a:r>
          </a:p>
        </p:txBody>
      </p:sp>
      <p:sp>
        <p:nvSpPr>
          <p:cNvPr id="4" name="Content Placeholder 3"/>
          <p:cNvSpPr>
            <a:spLocks noGrp="1"/>
          </p:cNvSpPr>
          <p:nvPr>
            <p:ph sz="quarter" idx="1"/>
          </p:nvPr>
        </p:nvSpPr>
        <p:spPr>
          <a:xfrm>
            <a:off x="457200" y="1600200"/>
            <a:ext cx="8229600" cy="4974336"/>
          </a:xfrm>
        </p:spPr>
        <p:txBody>
          <a:bodyPr>
            <a:normAutofit/>
          </a:bodyPr>
          <a:lstStyle/>
          <a:p>
            <a:r>
              <a:rPr lang="en-IN" dirty="0"/>
              <a:t>Non-Inverting Comparator: Negative reference</a:t>
            </a:r>
          </a:p>
          <a:p>
            <a:endParaRPr lang="en-IN" dirty="0"/>
          </a:p>
          <a:p>
            <a:endParaRPr lang="en-IN" dirty="0"/>
          </a:p>
          <a:p>
            <a:endParaRPr lang="en-IN" dirty="0"/>
          </a:p>
          <a:p>
            <a:endParaRPr lang="en-IN" dirty="0"/>
          </a:p>
          <a:p>
            <a:endParaRPr lang="en-IN" dirty="0"/>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6327"/>
          <a:stretch/>
        </p:blipFill>
        <p:spPr bwMode="auto">
          <a:xfrm>
            <a:off x="1066800" y="2438400"/>
            <a:ext cx="2844666" cy="281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53593"/>
          <a:stretch/>
        </p:blipFill>
        <p:spPr bwMode="auto">
          <a:xfrm>
            <a:off x="4940684" y="2266950"/>
            <a:ext cx="3504136" cy="421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Slide Number Placeholder 6"/>
          <p:cNvSpPr>
            <a:spLocks noGrp="1"/>
          </p:cNvSpPr>
          <p:nvPr>
            <p:ph type="sldNum" sz="quarter" idx="12"/>
          </p:nvPr>
        </p:nvSpPr>
        <p:spPr/>
        <p:txBody>
          <a:bodyPr/>
          <a:lstStyle/>
          <a:p>
            <a:fld id="{B6F15528-21DE-4FAA-801E-634DDDAF4B2B}" type="slidenum">
              <a:rPr lang="en-US" smtClean="0"/>
              <a:pPr/>
              <a:t>55</a:t>
            </a:fld>
            <a:endParaRPr lang="en-US"/>
          </a:p>
        </p:txBody>
      </p:sp>
    </p:spTree>
    <p:extLst>
      <p:ext uri="{BB962C8B-B14F-4D97-AF65-F5344CB8AC3E}">
        <p14:creationId xmlns:p14="http://schemas.microsoft.com/office/powerpoint/2010/main" val="21846064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600" dirty="0"/>
              <a:t>Comparators with Hysteresis /Schmitt Trigger</a:t>
            </a:r>
            <a:endParaRPr lang="en-IN" dirty="0"/>
          </a:p>
        </p:txBody>
      </p:sp>
      <p:sp>
        <p:nvSpPr>
          <p:cNvPr id="4" name="Content Placeholder 3"/>
          <p:cNvSpPr>
            <a:spLocks noGrp="1"/>
          </p:cNvSpPr>
          <p:nvPr>
            <p:ph sz="quarter" idx="1"/>
          </p:nvPr>
        </p:nvSpPr>
        <p:spPr/>
        <p:txBody>
          <a:bodyPr/>
          <a:lstStyle/>
          <a:p>
            <a:pPr algn="just"/>
            <a:r>
              <a:rPr lang="en-IN" b="1" dirty="0"/>
              <a:t>Inverting Schmitt trigger</a:t>
            </a:r>
          </a:p>
          <a:p>
            <a:pPr algn="just"/>
            <a:r>
              <a:rPr lang="en-IN" dirty="0"/>
              <a:t>When the comparator is positively saturated, a positive voltage is fed back to the noninverting input. This positive feedback voltage holds the output in the high state. </a:t>
            </a:r>
          </a:p>
          <a:p>
            <a:pPr algn="just"/>
            <a:r>
              <a:rPr lang="en-IN" dirty="0"/>
              <a:t>Similarly, when the output voltage is negatively saturated, a negative voltage is fed back to the noninverting input, holding the output in the low state.</a:t>
            </a:r>
          </a:p>
        </p:txBody>
      </p:sp>
      <p:sp>
        <p:nvSpPr>
          <p:cNvPr id="5" name="Slide Number Placeholder 4"/>
          <p:cNvSpPr>
            <a:spLocks noGrp="1"/>
          </p:cNvSpPr>
          <p:nvPr>
            <p:ph type="sldNum" sz="quarter" idx="12"/>
          </p:nvPr>
        </p:nvSpPr>
        <p:spPr/>
        <p:txBody>
          <a:bodyPr/>
          <a:lstStyle/>
          <a:p>
            <a:fld id="{B6F15528-21DE-4FAA-801E-634DDDAF4B2B}" type="slidenum">
              <a:rPr lang="en-US" smtClean="0"/>
              <a:pPr/>
              <a:t>56</a:t>
            </a:fld>
            <a:endParaRPr lang="en-US"/>
          </a:p>
        </p:txBody>
      </p:sp>
    </p:spTree>
    <p:extLst>
      <p:ext uri="{BB962C8B-B14F-4D97-AF65-F5344CB8AC3E}">
        <p14:creationId xmlns:p14="http://schemas.microsoft.com/office/powerpoint/2010/main" val="37996229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a:t>Schmitt Trigger</a:t>
            </a:r>
            <a:endParaRPr lang="en-IN" dirty="0"/>
          </a:p>
        </p:txBody>
      </p:sp>
      <p:sp>
        <p:nvSpPr>
          <p:cNvPr id="4" name="Content Placeholder 3"/>
          <p:cNvSpPr>
            <a:spLocks noGrp="1"/>
          </p:cNvSpPr>
          <p:nvPr>
            <p:ph sz="quarter" idx="1"/>
          </p:nvPr>
        </p:nvSpPr>
        <p:spPr/>
        <p:txBody>
          <a:bodyPr/>
          <a:lstStyle/>
          <a:p>
            <a:r>
              <a:rPr lang="en-IN" b="1" dirty="0"/>
              <a:t>Inverting Schmitt trigger</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450" y="2133600"/>
            <a:ext cx="7277100"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Slide Number Placeholder 5"/>
          <p:cNvSpPr>
            <a:spLocks noGrp="1"/>
          </p:cNvSpPr>
          <p:nvPr>
            <p:ph type="sldNum" sz="quarter" idx="12"/>
          </p:nvPr>
        </p:nvSpPr>
        <p:spPr/>
        <p:txBody>
          <a:bodyPr/>
          <a:lstStyle/>
          <a:p>
            <a:fld id="{B6F15528-21DE-4FAA-801E-634DDDAF4B2B}" type="slidenum">
              <a:rPr lang="en-US" smtClean="0"/>
              <a:pPr/>
              <a:t>57</a:t>
            </a:fld>
            <a:endParaRPr lang="en-US"/>
          </a:p>
        </p:txBody>
      </p:sp>
    </p:spTree>
    <p:extLst>
      <p:ext uri="{BB962C8B-B14F-4D97-AF65-F5344CB8AC3E}">
        <p14:creationId xmlns:p14="http://schemas.microsoft.com/office/powerpoint/2010/main" val="6601076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1447800"/>
          </a:xfrm>
        </p:spPr>
        <p:txBody>
          <a:bodyPr>
            <a:normAutofit/>
          </a:bodyPr>
          <a:lstStyle/>
          <a:p>
            <a:r>
              <a:rPr lang="en-IN" sz="3600" dirty="0"/>
              <a:t> Schmitt Trigger</a:t>
            </a:r>
            <a:endParaRPr lang="en-IN" dirty="0"/>
          </a:p>
        </p:txBody>
      </p:sp>
      <p:sp>
        <p:nvSpPr>
          <p:cNvPr id="4" name="Content Placeholder 3"/>
          <p:cNvSpPr>
            <a:spLocks noGrp="1"/>
          </p:cNvSpPr>
          <p:nvPr>
            <p:ph sz="quarter" idx="1"/>
          </p:nvPr>
        </p:nvSpPr>
        <p:spPr>
          <a:xfrm>
            <a:off x="457200" y="1752600"/>
            <a:ext cx="8229600" cy="4821936"/>
          </a:xfrm>
        </p:spPr>
        <p:txBody>
          <a:bodyPr/>
          <a:lstStyle/>
          <a:p>
            <a:r>
              <a:rPr lang="en-IN" b="1" dirty="0"/>
              <a:t>Inverting Schmitt trigger</a:t>
            </a: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6866"/>
          <a:stretch/>
        </p:blipFill>
        <p:spPr bwMode="auto">
          <a:xfrm>
            <a:off x="1295400" y="2743200"/>
            <a:ext cx="2803072" cy="37205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2286000"/>
            <a:ext cx="4362450" cy="4221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Slide Number Placeholder 6"/>
          <p:cNvSpPr>
            <a:spLocks noGrp="1"/>
          </p:cNvSpPr>
          <p:nvPr>
            <p:ph type="sldNum" sz="quarter" idx="12"/>
          </p:nvPr>
        </p:nvSpPr>
        <p:spPr/>
        <p:txBody>
          <a:bodyPr/>
          <a:lstStyle/>
          <a:p>
            <a:fld id="{B6F15528-21DE-4FAA-801E-634DDDAF4B2B}" type="slidenum">
              <a:rPr lang="en-US" smtClean="0"/>
              <a:pPr/>
              <a:t>58</a:t>
            </a:fld>
            <a:endParaRPr lang="en-US"/>
          </a:p>
        </p:txBody>
      </p:sp>
    </p:spTree>
    <p:extLst>
      <p:ext uri="{BB962C8B-B14F-4D97-AF65-F5344CB8AC3E}">
        <p14:creationId xmlns:p14="http://schemas.microsoft.com/office/powerpoint/2010/main" val="3177050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a:t>Schmitt Trigger</a:t>
            </a:r>
            <a:endParaRPr lang="en-IN" dirty="0"/>
          </a:p>
        </p:txBody>
      </p:sp>
      <p:sp>
        <p:nvSpPr>
          <p:cNvPr id="4" name="Content Placeholder 3"/>
          <p:cNvSpPr>
            <a:spLocks noGrp="1"/>
          </p:cNvSpPr>
          <p:nvPr>
            <p:ph sz="quarter" idx="1"/>
          </p:nvPr>
        </p:nvSpPr>
        <p:spPr/>
        <p:txBody>
          <a:bodyPr>
            <a:normAutofit fontScale="85000" lnSpcReduction="10000"/>
          </a:bodyPr>
          <a:lstStyle/>
          <a:p>
            <a:pPr algn="just"/>
            <a:r>
              <a:rPr lang="en-IN" b="1" dirty="0"/>
              <a:t>Inverting Schmitt trigger</a:t>
            </a:r>
          </a:p>
          <a:p>
            <a:pPr algn="just"/>
            <a:r>
              <a:rPr lang="en-IN" dirty="0"/>
              <a:t>The output voltage will remain in a given state until the input voltage exceeds the reference voltage for that state. </a:t>
            </a:r>
          </a:p>
          <a:p>
            <a:pPr algn="just"/>
            <a:r>
              <a:rPr lang="en-IN" dirty="0"/>
              <a:t>For instance, if the output is positively saturated, the reference voltage is +</a:t>
            </a:r>
            <a:r>
              <a:rPr lang="en-IN" i="1" dirty="0" err="1"/>
              <a:t>BV</a:t>
            </a:r>
            <a:r>
              <a:rPr lang="en-IN" dirty="0" err="1"/>
              <a:t>sat</a:t>
            </a:r>
            <a:r>
              <a:rPr lang="en-IN" dirty="0"/>
              <a:t>. The input voltage must be increased to slightly more than +</a:t>
            </a:r>
            <a:r>
              <a:rPr lang="en-IN" i="1" dirty="0" err="1"/>
              <a:t>BV</a:t>
            </a:r>
            <a:r>
              <a:rPr lang="en-IN" dirty="0" err="1"/>
              <a:t>sat</a:t>
            </a:r>
            <a:r>
              <a:rPr lang="en-IN" dirty="0"/>
              <a:t> to switch the output voltage from positive to negative, as shown in input/output response has hysteresis. </a:t>
            </a:r>
          </a:p>
          <a:p>
            <a:pPr algn="just"/>
            <a:r>
              <a:rPr lang="en-IN" dirty="0"/>
              <a:t>Once the output is in the negative state, it will remain there indefinitely until the input voltage becomes more negative than -</a:t>
            </a:r>
            <a:r>
              <a:rPr lang="en-IN" i="1" dirty="0" err="1"/>
              <a:t>BV</a:t>
            </a:r>
            <a:r>
              <a:rPr lang="en-IN" dirty="0" err="1"/>
              <a:t>sat</a:t>
            </a:r>
            <a:r>
              <a:rPr lang="en-IN" dirty="0"/>
              <a:t>. Then, the output switches from negative to positive shown in input/output response has hysteresis.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59</a:t>
            </a:fld>
            <a:endParaRPr lang="en-US"/>
          </a:p>
        </p:txBody>
      </p:sp>
    </p:spTree>
    <p:extLst>
      <p:ext uri="{BB962C8B-B14F-4D97-AF65-F5344CB8AC3E}">
        <p14:creationId xmlns:p14="http://schemas.microsoft.com/office/powerpoint/2010/main" val="2273065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Photodiode : Construction</a:t>
            </a:r>
            <a:endParaRPr lang="en-GB" dirty="0"/>
          </a:p>
        </p:txBody>
      </p:sp>
      <p:sp>
        <p:nvSpPr>
          <p:cNvPr id="3" name="Content Placeholder 2"/>
          <p:cNvSpPr>
            <a:spLocks noGrp="1"/>
          </p:cNvSpPr>
          <p:nvPr>
            <p:ph idx="1"/>
          </p:nvPr>
        </p:nvSpPr>
        <p:spPr/>
        <p:txBody>
          <a:bodyPr>
            <a:normAutofit/>
          </a:bodyPr>
          <a:lstStyle/>
          <a:p>
            <a:pPr algn="just"/>
            <a:r>
              <a:rPr lang="en-GB" dirty="0"/>
              <a:t> </a:t>
            </a:r>
            <a:r>
              <a:rPr lang="en-GB" i="1" dirty="0"/>
              <a:t>ion implantation : </a:t>
            </a:r>
            <a:r>
              <a:rPr lang="en-US" dirty="0"/>
              <a:t>surface of a layer of N-type is bombarded with P- type silicon ions to produce a P-type layer</a:t>
            </a:r>
          </a:p>
          <a:p>
            <a:pPr algn="just"/>
            <a:r>
              <a:rPr lang="en-GB" i="1" dirty="0"/>
              <a:t>Diffusion : </a:t>
            </a:r>
            <a:r>
              <a:rPr lang="en-US" dirty="0"/>
              <a:t>excess electrons move from N-type towards P-type and excess holes move from P-type towards </a:t>
            </a:r>
            <a:r>
              <a:rPr lang="en-GB" dirty="0"/>
              <a:t>N-type</a:t>
            </a:r>
          </a:p>
          <a:p>
            <a:pPr algn="just"/>
            <a:r>
              <a:rPr lang="en-US" dirty="0"/>
              <a:t>Results in the removal of free charge carriers close to the PN-junction, so creating a depletion layer</a:t>
            </a:r>
          </a:p>
          <a:p>
            <a:endParaRPr lang="en-GB"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a:t>
            </a:fld>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a:t>Schmitt Trigger</a:t>
            </a:r>
            <a:endParaRPr lang="en-IN" dirty="0"/>
          </a:p>
        </p:txBody>
      </p:sp>
      <p:pic>
        <p:nvPicPr>
          <p:cNvPr id="8194" name="Picture 2" descr="C:\Users\shree\Desktop\capture4.bmp"/>
          <p:cNvPicPr>
            <a:picLocks noChangeAspect="1" noChangeArrowheads="1"/>
          </p:cNvPicPr>
          <p:nvPr/>
        </p:nvPicPr>
        <p:blipFill>
          <a:blip r:embed="rId2"/>
          <a:srcRect/>
          <a:stretch>
            <a:fillRect/>
          </a:stretch>
        </p:blipFill>
        <p:spPr bwMode="auto">
          <a:xfrm>
            <a:off x="176213" y="2185988"/>
            <a:ext cx="8791575" cy="3605212"/>
          </a:xfrm>
          <a:prstGeom prst="rect">
            <a:avLst/>
          </a:prstGeom>
          <a:noFill/>
        </p:spPr>
      </p:pic>
      <p:sp>
        <p:nvSpPr>
          <p:cNvPr id="6" name="Slide Number Placeholder 5"/>
          <p:cNvSpPr>
            <a:spLocks noGrp="1"/>
          </p:cNvSpPr>
          <p:nvPr>
            <p:ph type="sldNum" sz="quarter" idx="12"/>
          </p:nvPr>
        </p:nvSpPr>
        <p:spPr/>
        <p:txBody>
          <a:bodyPr/>
          <a:lstStyle/>
          <a:p>
            <a:fld id="{B6F15528-21DE-4FAA-801E-634DDDAF4B2B}" type="slidenum">
              <a:rPr lang="en-US" smtClean="0"/>
              <a:pPr/>
              <a:t>60</a:t>
            </a:fld>
            <a:endParaRPr lang="en-US"/>
          </a:p>
        </p:txBody>
      </p:sp>
    </p:spTree>
    <p:extLst>
      <p:ext uri="{BB962C8B-B14F-4D97-AF65-F5344CB8AC3E}">
        <p14:creationId xmlns:p14="http://schemas.microsoft.com/office/powerpoint/2010/main" val="22730654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a:t>Window Comparator</a:t>
            </a:r>
            <a:endParaRPr lang="en-IN" dirty="0"/>
          </a:p>
        </p:txBody>
      </p:sp>
      <p:sp>
        <p:nvSpPr>
          <p:cNvPr id="4" name="Content Placeholder 3"/>
          <p:cNvSpPr>
            <a:spLocks noGrp="1"/>
          </p:cNvSpPr>
          <p:nvPr>
            <p:ph sz="quarter" idx="1"/>
          </p:nvPr>
        </p:nvSpPr>
        <p:spPr/>
        <p:txBody>
          <a:bodyPr>
            <a:normAutofit/>
          </a:bodyPr>
          <a:lstStyle/>
          <a:p>
            <a:pPr algn="just"/>
            <a:r>
              <a:rPr lang="en-IN" dirty="0"/>
              <a:t>An ordinary comparator indicates when the input voltage exceeds a certain limit or threshold. </a:t>
            </a:r>
          </a:p>
          <a:p>
            <a:pPr algn="just"/>
            <a:r>
              <a:rPr lang="en-IN" dirty="0"/>
              <a:t>A </a:t>
            </a:r>
            <a:r>
              <a:rPr lang="en-IN" b="1" dirty="0"/>
              <a:t>window comparator </a:t>
            </a:r>
            <a:r>
              <a:rPr lang="en-IN" dirty="0"/>
              <a:t>(also called a </a:t>
            </a:r>
            <a:r>
              <a:rPr lang="en-IN" i="1" dirty="0"/>
              <a:t>double-ended limit detector</a:t>
            </a:r>
            <a:r>
              <a:rPr lang="en-IN" dirty="0"/>
              <a:t>) detects when the input voltage is between two limits called the </a:t>
            </a:r>
            <a:r>
              <a:rPr lang="en-IN" i="1" dirty="0"/>
              <a:t>window. </a:t>
            </a:r>
            <a:r>
              <a:rPr lang="en-IN" dirty="0"/>
              <a:t>To create a window comparator, will use two comparators with different thresholds.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61</a:t>
            </a:fld>
            <a:endParaRPr lang="en-US"/>
          </a:p>
        </p:txBody>
      </p:sp>
    </p:spTree>
    <p:extLst>
      <p:ext uri="{BB962C8B-B14F-4D97-AF65-F5344CB8AC3E}">
        <p14:creationId xmlns:p14="http://schemas.microsoft.com/office/powerpoint/2010/main" val="4024443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a:t>Window Comparator</a:t>
            </a:r>
            <a:endParaRPr lang="en-IN" dirty="0"/>
          </a:p>
        </p:txBody>
      </p:sp>
      <p:sp>
        <p:nvSpPr>
          <p:cNvPr id="4" name="Content Placeholder 3"/>
          <p:cNvSpPr>
            <a:spLocks noGrp="1"/>
          </p:cNvSpPr>
          <p:nvPr>
            <p:ph sz="quarter" idx="1"/>
          </p:nvPr>
        </p:nvSpPr>
        <p:spPr/>
        <p:txBody>
          <a:bodyPr>
            <a:normAutofit/>
          </a:bodyPr>
          <a:lstStyle/>
          <a:p>
            <a:pPr algn="just"/>
            <a:r>
              <a:rPr lang="en-IN" b="1" dirty="0"/>
              <a:t>Low Output between Limits</a:t>
            </a:r>
            <a:endParaRPr lang="en-IN" dirty="0"/>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684" y="2135096"/>
            <a:ext cx="8486633" cy="33513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Slide Number Placeholder 5"/>
          <p:cNvSpPr>
            <a:spLocks noGrp="1"/>
          </p:cNvSpPr>
          <p:nvPr>
            <p:ph type="sldNum" sz="quarter" idx="12"/>
          </p:nvPr>
        </p:nvSpPr>
        <p:spPr/>
        <p:txBody>
          <a:bodyPr/>
          <a:lstStyle/>
          <a:p>
            <a:fld id="{B6F15528-21DE-4FAA-801E-634DDDAF4B2B}" type="slidenum">
              <a:rPr lang="en-US" smtClean="0"/>
              <a:pPr/>
              <a:t>62</a:t>
            </a:fld>
            <a:endParaRPr lang="en-US"/>
          </a:p>
        </p:txBody>
      </p:sp>
    </p:spTree>
    <p:extLst>
      <p:ext uri="{BB962C8B-B14F-4D97-AF65-F5344CB8AC3E}">
        <p14:creationId xmlns:p14="http://schemas.microsoft.com/office/powerpoint/2010/main" val="29530069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a:t>Window Comparator</a:t>
            </a:r>
            <a:endParaRPr lang="en-IN" dirty="0"/>
          </a:p>
        </p:txBody>
      </p:sp>
      <p:sp>
        <p:nvSpPr>
          <p:cNvPr id="4" name="Content Placeholder 3"/>
          <p:cNvSpPr>
            <a:spLocks noGrp="1"/>
          </p:cNvSpPr>
          <p:nvPr>
            <p:ph sz="quarter" idx="1"/>
          </p:nvPr>
        </p:nvSpPr>
        <p:spPr/>
        <p:txBody>
          <a:bodyPr>
            <a:normAutofit fontScale="77500" lnSpcReduction="20000"/>
          </a:bodyPr>
          <a:lstStyle/>
          <a:p>
            <a:pPr algn="just"/>
            <a:r>
              <a:rPr lang="en-IN" b="1" dirty="0"/>
              <a:t>Low Output between Limits</a:t>
            </a:r>
          </a:p>
          <a:p>
            <a:pPr algn="just"/>
            <a:r>
              <a:rPr lang="en-IN" dirty="0"/>
              <a:t>Circuit shows a window comparator that can produce a low output voltage when the input voltage is between a lower and an upper limit.</a:t>
            </a:r>
          </a:p>
          <a:p>
            <a:pPr algn="just"/>
            <a:r>
              <a:rPr lang="en-IN" dirty="0"/>
              <a:t>When </a:t>
            </a:r>
            <a:r>
              <a:rPr lang="en-IN" i="1" dirty="0"/>
              <a:t>V</a:t>
            </a:r>
            <a:r>
              <a:rPr lang="en-IN" dirty="0"/>
              <a:t>in is less than LTP or greater than UTP, the output is high. When </a:t>
            </a:r>
            <a:r>
              <a:rPr lang="en-IN" i="1" dirty="0"/>
              <a:t>V</a:t>
            </a:r>
            <a:r>
              <a:rPr lang="en-IN" dirty="0"/>
              <a:t>in is between LTP and UTP, the output is low.</a:t>
            </a:r>
          </a:p>
          <a:p>
            <a:pPr algn="just"/>
            <a:r>
              <a:rPr lang="en-IN" dirty="0"/>
              <a:t>Operation: </a:t>
            </a:r>
          </a:p>
          <a:p>
            <a:pPr lvl="1" algn="just"/>
            <a:r>
              <a:rPr lang="en-IN" dirty="0">
                <a:solidFill>
                  <a:schemeClr val="tx1"/>
                </a:solidFill>
              </a:rPr>
              <a:t>When </a:t>
            </a:r>
            <a:r>
              <a:rPr lang="en-IN" i="1" dirty="0">
                <a:solidFill>
                  <a:schemeClr val="tx1"/>
                </a:solidFill>
              </a:rPr>
              <a:t>V</a:t>
            </a:r>
            <a:r>
              <a:rPr lang="en-IN" dirty="0">
                <a:solidFill>
                  <a:schemeClr val="tx1"/>
                </a:solidFill>
              </a:rPr>
              <a:t>in &lt; LTP, comparator </a:t>
            </a:r>
            <a:r>
              <a:rPr lang="en-IN" i="1" dirty="0">
                <a:solidFill>
                  <a:schemeClr val="tx1"/>
                </a:solidFill>
              </a:rPr>
              <a:t>A</a:t>
            </a:r>
            <a:r>
              <a:rPr lang="en-IN" dirty="0">
                <a:solidFill>
                  <a:schemeClr val="tx1"/>
                </a:solidFill>
              </a:rPr>
              <a:t>1 has a positive output and </a:t>
            </a:r>
            <a:r>
              <a:rPr lang="en-IN" i="1" dirty="0">
                <a:solidFill>
                  <a:schemeClr val="tx1"/>
                </a:solidFill>
              </a:rPr>
              <a:t>A</a:t>
            </a:r>
            <a:r>
              <a:rPr lang="en-IN" dirty="0">
                <a:solidFill>
                  <a:schemeClr val="tx1"/>
                </a:solidFill>
              </a:rPr>
              <a:t>2 has a negative output. Diode </a:t>
            </a:r>
            <a:r>
              <a:rPr lang="en-IN" i="1" dirty="0">
                <a:solidFill>
                  <a:schemeClr val="tx1"/>
                </a:solidFill>
              </a:rPr>
              <a:t>D</a:t>
            </a:r>
            <a:r>
              <a:rPr lang="en-IN" dirty="0">
                <a:solidFill>
                  <a:schemeClr val="tx1"/>
                </a:solidFill>
              </a:rPr>
              <a:t>1 is on and </a:t>
            </a:r>
            <a:r>
              <a:rPr lang="en-IN" i="1" dirty="0">
                <a:solidFill>
                  <a:schemeClr val="tx1"/>
                </a:solidFill>
              </a:rPr>
              <a:t>D</a:t>
            </a:r>
            <a:r>
              <a:rPr lang="en-IN" dirty="0">
                <a:solidFill>
                  <a:schemeClr val="tx1"/>
                </a:solidFill>
              </a:rPr>
              <a:t>2 is off. Therefore, the output voltage is high. </a:t>
            </a:r>
          </a:p>
          <a:p>
            <a:pPr lvl="1" algn="just"/>
            <a:r>
              <a:rPr lang="en-IN" dirty="0">
                <a:solidFill>
                  <a:schemeClr val="tx1"/>
                </a:solidFill>
              </a:rPr>
              <a:t>Similarly, when </a:t>
            </a:r>
            <a:r>
              <a:rPr lang="en-IN" i="1" dirty="0">
                <a:solidFill>
                  <a:schemeClr val="tx1"/>
                </a:solidFill>
              </a:rPr>
              <a:t>V</a:t>
            </a:r>
            <a:r>
              <a:rPr lang="en-IN" dirty="0">
                <a:solidFill>
                  <a:schemeClr val="tx1"/>
                </a:solidFill>
              </a:rPr>
              <a:t>in &gt; UTP, comparator </a:t>
            </a:r>
            <a:r>
              <a:rPr lang="en-IN" i="1" dirty="0">
                <a:solidFill>
                  <a:schemeClr val="tx1"/>
                </a:solidFill>
              </a:rPr>
              <a:t>A</a:t>
            </a:r>
            <a:r>
              <a:rPr lang="en-IN" dirty="0">
                <a:solidFill>
                  <a:schemeClr val="tx1"/>
                </a:solidFill>
              </a:rPr>
              <a:t>1 has a negative output and </a:t>
            </a:r>
            <a:r>
              <a:rPr lang="en-IN" i="1" dirty="0">
                <a:solidFill>
                  <a:schemeClr val="tx1"/>
                </a:solidFill>
              </a:rPr>
              <a:t>A</a:t>
            </a:r>
            <a:r>
              <a:rPr lang="en-IN" dirty="0">
                <a:solidFill>
                  <a:schemeClr val="tx1"/>
                </a:solidFill>
              </a:rPr>
              <a:t>2 has a positive output. Diode </a:t>
            </a:r>
            <a:r>
              <a:rPr lang="en-IN" i="1" dirty="0">
                <a:solidFill>
                  <a:schemeClr val="tx1"/>
                </a:solidFill>
              </a:rPr>
              <a:t>D</a:t>
            </a:r>
            <a:r>
              <a:rPr lang="en-IN" dirty="0">
                <a:solidFill>
                  <a:schemeClr val="tx1"/>
                </a:solidFill>
              </a:rPr>
              <a:t>1 is off, </a:t>
            </a:r>
            <a:r>
              <a:rPr lang="en-IN" i="1" dirty="0">
                <a:solidFill>
                  <a:schemeClr val="tx1"/>
                </a:solidFill>
              </a:rPr>
              <a:t>D</a:t>
            </a:r>
            <a:r>
              <a:rPr lang="en-IN" dirty="0">
                <a:solidFill>
                  <a:schemeClr val="tx1"/>
                </a:solidFill>
              </a:rPr>
              <a:t>2 is on, and the output voltage is high. </a:t>
            </a:r>
          </a:p>
          <a:p>
            <a:pPr lvl="1" algn="just"/>
            <a:r>
              <a:rPr lang="en-IN" dirty="0">
                <a:solidFill>
                  <a:schemeClr val="tx1"/>
                </a:solidFill>
              </a:rPr>
              <a:t>When LTP &lt; </a:t>
            </a:r>
            <a:r>
              <a:rPr lang="en-IN" i="1" dirty="0">
                <a:solidFill>
                  <a:schemeClr val="tx1"/>
                </a:solidFill>
              </a:rPr>
              <a:t>V</a:t>
            </a:r>
            <a:r>
              <a:rPr lang="en-IN" dirty="0">
                <a:solidFill>
                  <a:schemeClr val="tx1"/>
                </a:solidFill>
              </a:rPr>
              <a:t>in &lt; UTP, </a:t>
            </a:r>
            <a:r>
              <a:rPr lang="en-IN" i="1" dirty="0">
                <a:solidFill>
                  <a:schemeClr val="tx1"/>
                </a:solidFill>
              </a:rPr>
              <a:t>A</a:t>
            </a:r>
            <a:r>
              <a:rPr lang="en-IN" dirty="0">
                <a:solidFill>
                  <a:schemeClr val="tx1"/>
                </a:solidFill>
              </a:rPr>
              <a:t>1 has a negative output, </a:t>
            </a:r>
            <a:r>
              <a:rPr lang="en-IN" i="1" dirty="0">
                <a:solidFill>
                  <a:schemeClr val="tx1"/>
                </a:solidFill>
              </a:rPr>
              <a:t>A</a:t>
            </a:r>
            <a:r>
              <a:rPr lang="en-IN" dirty="0">
                <a:solidFill>
                  <a:schemeClr val="tx1"/>
                </a:solidFill>
              </a:rPr>
              <a:t>2 has a negative output, </a:t>
            </a:r>
            <a:r>
              <a:rPr lang="en-IN" i="1" dirty="0">
                <a:solidFill>
                  <a:schemeClr val="tx1"/>
                </a:solidFill>
              </a:rPr>
              <a:t>D</a:t>
            </a:r>
            <a:r>
              <a:rPr lang="en-IN" dirty="0">
                <a:solidFill>
                  <a:schemeClr val="tx1"/>
                </a:solidFill>
              </a:rPr>
              <a:t>1 is off, </a:t>
            </a:r>
            <a:r>
              <a:rPr lang="en-IN" i="1" dirty="0">
                <a:solidFill>
                  <a:schemeClr val="tx1"/>
                </a:solidFill>
              </a:rPr>
              <a:t>D</a:t>
            </a:r>
            <a:r>
              <a:rPr lang="en-IN" dirty="0">
                <a:solidFill>
                  <a:schemeClr val="tx1"/>
                </a:solidFill>
              </a:rPr>
              <a:t>2 is off, and the output voltage is low.</a:t>
            </a:r>
          </a:p>
        </p:txBody>
      </p:sp>
      <p:sp>
        <p:nvSpPr>
          <p:cNvPr id="5" name="Slide Number Placeholder 4"/>
          <p:cNvSpPr>
            <a:spLocks noGrp="1"/>
          </p:cNvSpPr>
          <p:nvPr>
            <p:ph type="sldNum" sz="quarter" idx="12"/>
          </p:nvPr>
        </p:nvSpPr>
        <p:spPr/>
        <p:txBody>
          <a:bodyPr/>
          <a:lstStyle/>
          <a:p>
            <a:fld id="{B6F15528-21DE-4FAA-801E-634DDDAF4B2B}" type="slidenum">
              <a:rPr lang="en-US" smtClean="0"/>
              <a:pPr/>
              <a:t>63</a:t>
            </a:fld>
            <a:endParaRPr lang="en-US"/>
          </a:p>
        </p:txBody>
      </p:sp>
    </p:spTree>
    <p:extLst>
      <p:ext uri="{BB962C8B-B14F-4D97-AF65-F5344CB8AC3E}">
        <p14:creationId xmlns:p14="http://schemas.microsoft.com/office/powerpoint/2010/main" val="39369784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143000"/>
          </a:xfrm>
        </p:spPr>
        <p:txBody>
          <a:bodyPr/>
          <a:lstStyle/>
          <a:p>
            <a:r>
              <a:rPr lang="en-IN" dirty="0"/>
              <a:t>Active Filters</a:t>
            </a:r>
          </a:p>
        </p:txBody>
      </p:sp>
      <p:sp>
        <p:nvSpPr>
          <p:cNvPr id="4" name="Content Placeholder 3"/>
          <p:cNvSpPr>
            <a:spLocks noGrp="1"/>
          </p:cNvSpPr>
          <p:nvPr>
            <p:ph sz="quarter" idx="1"/>
          </p:nvPr>
        </p:nvSpPr>
        <p:spPr>
          <a:xfrm>
            <a:off x="457200" y="1752600"/>
            <a:ext cx="8229600" cy="4821936"/>
          </a:xfrm>
        </p:spPr>
        <p:txBody>
          <a:bodyPr>
            <a:normAutofit fontScale="77500" lnSpcReduction="20000"/>
          </a:bodyPr>
          <a:lstStyle/>
          <a:p>
            <a:pPr algn="just"/>
            <a:r>
              <a:rPr lang="en-IN" dirty="0"/>
              <a:t>An electric filter is often a frequency selective circuit that passes a specified band of frequency and blocks or attenuates signals of frequencies outside this band.</a:t>
            </a:r>
          </a:p>
          <a:p>
            <a:pPr algn="just"/>
            <a:r>
              <a:rPr lang="en-IN" dirty="0"/>
              <a:t>Active filters employs transistor or op-amp in addition to resistor and capacitor.</a:t>
            </a:r>
          </a:p>
          <a:p>
            <a:pPr algn="just"/>
            <a:r>
              <a:rPr lang="en-IN" dirty="0"/>
              <a:t>RC network are used for filter.</a:t>
            </a:r>
          </a:p>
          <a:p>
            <a:r>
              <a:rPr lang="en-IN" dirty="0"/>
              <a:t>The most commonly used filters are follows:</a:t>
            </a:r>
          </a:p>
          <a:p>
            <a:pPr lvl="1"/>
            <a:r>
              <a:rPr lang="en-IN" dirty="0"/>
              <a:t>Low pass filters</a:t>
            </a:r>
          </a:p>
          <a:p>
            <a:pPr lvl="1"/>
            <a:r>
              <a:rPr lang="en-IN" dirty="0"/>
              <a:t>High pass filter</a:t>
            </a:r>
          </a:p>
          <a:p>
            <a:pPr lvl="1"/>
            <a:r>
              <a:rPr lang="en-IN" dirty="0"/>
              <a:t>Band pass filter</a:t>
            </a:r>
          </a:p>
          <a:p>
            <a:pPr lvl="1"/>
            <a:r>
              <a:rPr lang="en-IN" dirty="0"/>
              <a:t>Band reject filter.</a:t>
            </a:r>
          </a:p>
          <a:p>
            <a:pPr lvl="1"/>
            <a:r>
              <a:rPr lang="en-IN" dirty="0"/>
              <a:t>All pass filter</a:t>
            </a:r>
          </a:p>
          <a:p>
            <a:pPr algn="just"/>
            <a:r>
              <a:rPr lang="en-IN" dirty="0"/>
              <a:t>Next slide shows the frequency response characteristics of the five types of filter. The ideal response is shown by dashed line. While the solid lines indicates the practical filter response.</a:t>
            </a:r>
          </a:p>
        </p:txBody>
      </p:sp>
      <p:sp>
        <p:nvSpPr>
          <p:cNvPr id="5" name="Slide Number Placeholder 4"/>
          <p:cNvSpPr>
            <a:spLocks noGrp="1"/>
          </p:cNvSpPr>
          <p:nvPr>
            <p:ph type="sldNum" sz="quarter" idx="12"/>
          </p:nvPr>
        </p:nvSpPr>
        <p:spPr/>
        <p:txBody>
          <a:bodyPr/>
          <a:lstStyle/>
          <a:p>
            <a:fld id="{B6F15528-21DE-4FAA-801E-634DDDAF4B2B}" type="slidenum">
              <a:rPr lang="en-US" smtClean="0"/>
              <a:pPr/>
              <a:t>64</a:t>
            </a:fld>
            <a:endParaRPr lang="en-US"/>
          </a:p>
        </p:txBody>
      </p:sp>
    </p:spTree>
    <p:extLst>
      <p:ext uri="{BB962C8B-B14F-4D97-AF65-F5344CB8AC3E}">
        <p14:creationId xmlns:p14="http://schemas.microsoft.com/office/powerpoint/2010/main" val="3237249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838200"/>
          </a:xfrm>
        </p:spPr>
        <p:txBody>
          <a:bodyPr/>
          <a:lstStyle/>
          <a:p>
            <a:r>
              <a:rPr lang="en-IN" dirty="0"/>
              <a:t>Active Filters</a:t>
            </a:r>
          </a:p>
        </p:txBody>
      </p:sp>
      <p:sp>
        <p:nvSpPr>
          <p:cNvPr id="5" name="Content Placeholder 4"/>
          <p:cNvSpPr>
            <a:spLocks noGrp="1"/>
          </p:cNvSpPr>
          <p:nvPr>
            <p:ph sz="quarter" idx="1"/>
          </p:nvPr>
        </p:nvSpPr>
        <p:spPr/>
        <p:txBody>
          <a:bodyPr/>
          <a:lstStyle/>
          <a:p>
            <a:endParaRPr lang="en-IN"/>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 y="1524000"/>
            <a:ext cx="8610600" cy="50076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Slide Number Placeholder 5"/>
          <p:cNvSpPr>
            <a:spLocks noGrp="1"/>
          </p:cNvSpPr>
          <p:nvPr>
            <p:ph type="sldNum" sz="quarter" idx="12"/>
          </p:nvPr>
        </p:nvSpPr>
        <p:spPr/>
        <p:txBody>
          <a:bodyPr/>
          <a:lstStyle/>
          <a:p>
            <a:fld id="{B6F15528-21DE-4FAA-801E-634DDDAF4B2B}" type="slidenum">
              <a:rPr lang="en-US" smtClean="0"/>
              <a:pPr/>
              <a:t>65</a:t>
            </a:fld>
            <a:endParaRPr lang="en-US"/>
          </a:p>
        </p:txBody>
      </p:sp>
    </p:spTree>
    <p:extLst>
      <p:ext uri="{BB962C8B-B14F-4D97-AF65-F5344CB8AC3E}">
        <p14:creationId xmlns:p14="http://schemas.microsoft.com/office/powerpoint/2010/main" val="12759755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Active Filters</a:t>
            </a:r>
          </a:p>
        </p:txBody>
      </p:sp>
      <p:sp>
        <p:nvSpPr>
          <p:cNvPr id="5" name="Content Placeholder 4"/>
          <p:cNvSpPr>
            <a:spLocks noGrp="1"/>
          </p:cNvSpPr>
          <p:nvPr>
            <p:ph sz="quarter" idx="1"/>
          </p:nvPr>
        </p:nvSpPr>
        <p:spPr/>
        <p:txBody>
          <a:bodyPr>
            <a:normAutofit fontScale="92500" lnSpcReduction="20000"/>
          </a:bodyPr>
          <a:lstStyle/>
          <a:p>
            <a:pPr algn="just"/>
            <a:r>
              <a:rPr lang="en-IN" dirty="0"/>
              <a:t>A filter that provides a constant output from dc up to a cut-off frequency </a:t>
            </a:r>
            <a:r>
              <a:rPr lang="en-IN" i="1" dirty="0" err="1"/>
              <a:t>f</a:t>
            </a:r>
            <a:r>
              <a:rPr lang="en-IN" baseline="-25000" dirty="0" err="1"/>
              <a:t>H</a:t>
            </a:r>
            <a:r>
              <a:rPr lang="en-IN" dirty="0"/>
              <a:t> and then passes no signal above that frequency is called an ideal low-pass filter. </a:t>
            </a:r>
          </a:p>
          <a:p>
            <a:pPr algn="just"/>
            <a:r>
              <a:rPr lang="en-IN" dirty="0"/>
              <a:t>A filter that provides or passes signals above a </a:t>
            </a:r>
            <a:r>
              <a:rPr lang="en-IN" dirty="0" err="1"/>
              <a:t>cutoff</a:t>
            </a:r>
            <a:r>
              <a:rPr lang="en-IN" dirty="0"/>
              <a:t> frequency </a:t>
            </a:r>
            <a:r>
              <a:rPr lang="en-IN" i="1" dirty="0" err="1"/>
              <a:t>f</a:t>
            </a:r>
            <a:r>
              <a:rPr lang="en-IN" baseline="-25000" dirty="0" err="1"/>
              <a:t>L</a:t>
            </a:r>
            <a:r>
              <a:rPr lang="en-IN" dirty="0"/>
              <a:t> is a high-pass filter, as shown in previous slide. </a:t>
            </a:r>
          </a:p>
          <a:p>
            <a:pPr algn="just"/>
            <a:r>
              <a:rPr lang="en-IN" dirty="0"/>
              <a:t>When the filter circuit passes signals that are above one ideal </a:t>
            </a:r>
            <a:r>
              <a:rPr lang="en-IN" dirty="0" err="1"/>
              <a:t>cutoff</a:t>
            </a:r>
            <a:r>
              <a:rPr lang="en-IN" dirty="0"/>
              <a:t> frequency (</a:t>
            </a:r>
            <a:r>
              <a:rPr lang="en-IN" dirty="0" err="1"/>
              <a:t>f</a:t>
            </a:r>
            <a:r>
              <a:rPr lang="en-IN" baseline="-25000" dirty="0" err="1"/>
              <a:t>L</a:t>
            </a:r>
            <a:r>
              <a:rPr lang="en-IN" dirty="0"/>
              <a:t>) and below a second </a:t>
            </a:r>
            <a:r>
              <a:rPr lang="en-IN" dirty="0" err="1"/>
              <a:t>cutoff</a:t>
            </a:r>
            <a:r>
              <a:rPr lang="en-IN" dirty="0"/>
              <a:t> frequency, (</a:t>
            </a:r>
            <a:r>
              <a:rPr lang="en-IN" dirty="0" err="1"/>
              <a:t>f</a:t>
            </a:r>
            <a:r>
              <a:rPr lang="en-IN" baseline="-25000" dirty="0" err="1"/>
              <a:t>H</a:t>
            </a:r>
            <a:r>
              <a:rPr lang="en-IN" dirty="0"/>
              <a:t>) it is called a bandpass filter.</a:t>
            </a:r>
          </a:p>
          <a:p>
            <a:pPr algn="just"/>
            <a:r>
              <a:rPr lang="en-IN" dirty="0"/>
              <a:t>Two types of filters</a:t>
            </a:r>
          </a:p>
          <a:p>
            <a:pPr lvl="1" algn="just"/>
            <a:r>
              <a:rPr lang="en-IN" dirty="0"/>
              <a:t>First Order Filter – One capacitor used</a:t>
            </a:r>
          </a:p>
          <a:p>
            <a:pPr lvl="1" algn="just"/>
            <a:r>
              <a:rPr lang="en-IN" dirty="0"/>
              <a:t>Second Order Filter – Two or more capacitor used</a:t>
            </a:r>
          </a:p>
        </p:txBody>
      </p:sp>
      <p:sp>
        <p:nvSpPr>
          <p:cNvPr id="6" name="Slide Number Placeholder 5"/>
          <p:cNvSpPr>
            <a:spLocks noGrp="1"/>
          </p:cNvSpPr>
          <p:nvPr>
            <p:ph type="sldNum" sz="quarter" idx="12"/>
          </p:nvPr>
        </p:nvSpPr>
        <p:spPr/>
        <p:txBody>
          <a:bodyPr/>
          <a:lstStyle/>
          <a:p>
            <a:fld id="{B6F15528-21DE-4FAA-801E-634DDDAF4B2B}" type="slidenum">
              <a:rPr lang="en-US" smtClean="0"/>
              <a:pPr/>
              <a:t>66</a:t>
            </a:fld>
            <a:endParaRPr lang="en-US"/>
          </a:p>
        </p:txBody>
      </p:sp>
    </p:spTree>
    <p:extLst>
      <p:ext uri="{BB962C8B-B14F-4D97-AF65-F5344CB8AC3E}">
        <p14:creationId xmlns:p14="http://schemas.microsoft.com/office/powerpoint/2010/main" val="3983495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762000"/>
          </a:xfrm>
        </p:spPr>
        <p:txBody>
          <a:bodyPr/>
          <a:lstStyle/>
          <a:p>
            <a:r>
              <a:rPr lang="en-IN" dirty="0"/>
              <a:t>Active Filters- </a:t>
            </a:r>
            <a:r>
              <a:rPr lang="en-IN" b="1" dirty="0"/>
              <a:t>Low-pass filter</a:t>
            </a:r>
            <a:endParaRPr lang="en-IN" dirty="0"/>
          </a:p>
        </p:txBody>
      </p:sp>
      <p:sp>
        <p:nvSpPr>
          <p:cNvPr id="5" name="Content Placeholder 4"/>
          <p:cNvSpPr>
            <a:spLocks noGrp="1"/>
          </p:cNvSpPr>
          <p:nvPr>
            <p:ph sz="quarter" idx="1"/>
          </p:nvPr>
        </p:nvSpPr>
        <p:spPr>
          <a:xfrm>
            <a:off x="457200" y="1524000"/>
            <a:ext cx="8229600" cy="4325112"/>
          </a:xfrm>
        </p:spPr>
        <p:txBody>
          <a:bodyPr>
            <a:normAutofit fontScale="85000" lnSpcReduction="20000"/>
          </a:bodyPr>
          <a:lstStyle/>
          <a:p>
            <a:pPr algn="just"/>
            <a:r>
              <a:rPr lang="en-IN" b="1" dirty="0"/>
              <a:t>Non-Inverting unity gain</a:t>
            </a:r>
          </a:p>
          <a:p>
            <a:pPr lvl="1" algn="just"/>
            <a:endParaRPr lang="en-IN" dirty="0"/>
          </a:p>
          <a:p>
            <a:pPr lvl="1" algn="just"/>
            <a:endParaRPr lang="en-IN" dirty="0"/>
          </a:p>
          <a:p>
            <a:pPr lvl="1" algn="just"/>
            <a:endParaRPr lang="en-IN" dirty="0"/>
          </a:p>
          <a:p>
            <a:endParaRPr lang="en-IN" sz="2800" dirty="0"/>
          </a:p>
          <a:p>
            <a:pPr lvl="1"/>
            <a:endParaRPr lang="en-IN" sz="2500" dirty="0"/>
          </a:p>
          <a:p>
            <a:pPr lvl="1"/>
            <a:r>
              <a:rPr lang="en-IN" sz="2500" dirty="0"/>
              <a:t>It is nothing more than an </a:t>
            </a:r>
            <a:r>
              <a:rPr lang="en-IN" sz="2500" i="1" dirty="0"/>
              <a:t>RC </a:t>
            </a:r>
            <a:r>
              <a:rPr lang="en-IN" sz="2500" dirty="0"/>
              <a:t>lag circuit and a voltage follower. The voltage gain is: </a:t>
            </a:r>
            <a:r>
              <a:rPr lang="en-IN" sz="2500" i="1" dirty="0"/>
              <a:t>Av </a:t>
            </a:r>
            <a:r>
              <a:rPr lang="en-IN" sz="2500" dirty="0"/>
              <a:t>= 1.</a:t>
            </a:r>
          </a:p>
          <a:p>
            <a:pPr lvl="1" algn="just"/>
            <a:r>
              <a:rPr lang="en-IN" dirty="0"/>
              <a:t>When the frequency increases above the </a:t>
            </a:r>
            <a:r>
              <a:rPr lang="en-IN" dirty="0" err="1"/>
              <a:t>cutoff</a:t>
            </a:r>
            <a:r>
              <a:rPr lang="en-IN" dirty="0"/>
              <a:t> frequency, the capacitive reactance decreases and reduces the noninverting input voltage. </a:t>
            </a:r>
          </a:p>
          <a:p>
            <a:pPr lvl="1" algn="just"/>
            <a:r>
              <a:rPr lang="en-IN" dirty="0"/>
              <a:t>Since the </a:t>
            </a:r>
            <a:r>
              <a:rPr lang="en-IN" i="1" dirty="0"/>
              <a:t>R</a:t>
            </a:r>
            <a:r>
              <a:rPr lang="en-IN" dirty="0"/>
              <a:t>1</a:t>
            </a:r>
            <a:r>
              <a:rPr lang="en-IN" i="1" dirty="0"/>
              <a:t>C</a:t>
            </a:r>
            <a:r>
              <a:rPr lang="en-IN" dirty="0"/>
              <a:t>1 lag circuit is outside the feedback loop, the output voltage rolls off. As the frequency approaches infinity, the capacitor becomes a short and there is zero input voltage.</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905000"/>
            <a:ext cx="5715000" cy="1323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Slide Number Placeholder 5"/>
          <p:cNvSpPr>
            <a:spLocks noGrp="1"/>
          </p:cNvSpPr>
          <p:nvPr>
            <p:ph type="sldNum" sz="quarter" idx="12"/>
          </p:nvPr>
        </p:nvSpPr>
        <p:spPr/>
        <p:txBody>
          <a:bodyPr/>
          <a:lstStyle/>
          <a:p>
            <a:fld id="{B6F15528-21DE-4FAA-801E-634DDDAF4B2B}" type="slidenum">
              <a:rPr lang="en-US" smtClean="0"/>
              <a:pPr/>
              <a:t>67</a:t>
            </a:fld>
            <a:endParaRPr lang="en-US"/>
          </a:p>
        </p:txBody>
      </p:sp>
    </p:spTree>
    <p:extLst>
      <p:ext uri="{BB962C8B-B14F-4D97-AF65-F5344CB8AC3E}">
        <p14:creationId xmlns:p14="http://schemas.microsoft.com/office/powerpoint/2010/main" val="11886426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838200"/>
          </a:xfrm>
        </p:spPr>
        <p:txBody>
          <a:bodyPr/>
          <a:lstStyle/>
          <a:p>
            <a:r>
              <a:rPr lang="en-IN" dirty="0"/>
              <a:t>Active Filters- </a:t>
            </a:r>
            <a:r>
              <a:rPr lang="en-IN" b="1" dirty="0"/>
              <a:t>Low-pass filter</a:t>
            </a:r>
            <a:endParaRPr lang="en-IN" dirty="0"/>
          </a:p>
        </p:txBody>
      </p:sp>
      <p:sp>
        <p:nvSpPr>
          <p:cNvPr id="5" name="Content Placeholder 4"/>
          <p:cNvSpPr>
            <a:spLocks noGrp="1"/>
          </p:cNvSpPr>
          <p:nvPr>
            <p:ph sz="quarter" idx="1"/>
          </p:nvPr>
        </p:nvSpPr>
        <p:spPr>
          <a:xfrm>
            <a:off x="457200" y="1828800"/>
            <a:ext cx="8229600" cy="4745736"/>
          </a:xfrm>
        </p:spPr>
        <p:txBody>
          <a:bodyPr>
            <a:normAutofit/>
          </a:bodyPr>
          <a:lstStyle/>
          <a:p>
            <a:pPr algn="just"/>
            <a:r>
              <a:rPr lang="en-IN" b="1" dirty="0"/>
              <a:t>Non-Inverting with voltage gain</a:t>
            </a:r>
          </a:p>
          <a:p>
            <a:pPr lvl="1" algn="just"/>
            <a:endParaRPr lang="en-IN" dirty="0"/>
          </a:p>
          <a:p>
            <a:pPr lvl="1" algn="just"/>
            <a:endParaRPr lang="en-IN" dirty="0"/>
          </a:p>
          <a:p>
            <a:pPr lvl="1" algn="just"/>
            <a:endParaRPr lang="en-IN" dirty="0"/>
          </a:p>
          <a:p>
            <a:endParaRPr lang="en-IN" sz="2800" dirty="0"/>
          </a:p>
          <a:p>
            <a:endParaRPr lang="en-IN" sz="2800" dirty="0"/>
          </a:p>
          <a:p>
            <a:pPr lvl="1" algn="just"/>
            <a:r>
              <a:rPr lang="en-IN" sz="2500" dirty="0"/>
              <a:t>Although it has two additional resistors, it has the advantage of voltage gain.</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438400"/>
            <a:ext cx="5743575" cy="2219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Slide Number Placeholder 5"/>
          <p:cNvSpPr>
            <a:spLocks noGrp="1"/>
          </p:cNvSpPr>
          <p:nvPr>
            <p:ph type="sldNum" sz="quarter" idx="12"/>
          </p:nvPr>
        </p:nvSpPr>
        <p:spPr/>
        <p:txBody>
          <a:bodyPr/>
          <a:lstStyle/>
          <a:p>
            <a:fld id="{B6F15528-21DE-4FAA-801E-634DDDAF4B2B}" type="slidenum">
              <a:rPr lang="en-US" smtClean="0"/>
              <a:pPr/>
              <a:t>68</a:t>
            </a:fld>
            <a:endParaRPr lang="en-US"/>
          </a:p>
        </p:txBody>
      </p:sp>
    </p:spTree>
    <p:extLst>
      <p:ext uri="{BB962C8B-B14F-4D97-AF65-F5344CB8AC3E}">
        <p14:creationId xmlns:p14="http://schemas.microsoft.com/office/powerpoint/2010/main" val="32127146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066800"/>
          </a:xfrm>
        </p:spPr>
        <p:txBody>
          <a:bodyPr/>
          <a:lstStyle/>
          <a:p>
            <a:r>
              <a:rPr lang="en-IN" dirty="0"/>
              <a:t>Active Filters- </a:t>
            </a:r>
            <a:r>
              <a:rPr lang="en-IN" b="1" dirty="0"/>
              <a:t>Low-pass filter</a:t>
            </a:r>
            <a:endParaRPr lang="en-IN" dirty="0"/>
          </a:p>
        </p:txBody>
      </p:sp>
      <p:sp>
        <p:nvSpPr>
          <p:cNvPr id="5" name="Content Placeholder 4"/>
          <p:cNvSpPr>
            <a:spLocks noGrp="1"/>
          </p:cNvSpPr>
          <p:nvPr>
            <p:ph sz="quarter" idx="1"/>
          </p:nvPr>
        </p:nvSpPr>
        <p:spPr>
          <a:xfrm>
            <a:off x="457200" y="1752600"/>
            <a:ext cx="8229600" cy="4821936"/>
          </a:xfrm>
        </p:spPr>
        <p:txBody>
          <a:bodyPr>
            <a:normAutofit fontScale="92500" lnSpcReduction="20000"/>
          </a:bodyPr>
          <a:lstStyle/>
          <a:p>
            <a:pPr algn="just"/>
            <a:r>
              <a:rPr lang="en-IN" sz="2800" b="1" dirty="0"/>
              <a:t>Inverting with voltage gain</a:t>
            </a:r>
          </a:p>
          <a:p>
            <a:pPr lvl="1" algn="just"/>
            <a:endParaRPr lang="en-IN" sz="2500" b="1" dirty="0"/>
          </a:p>
          <a:p>
            <a:pPr lvl="1" algn="just"/>
            <a:endParaRPr lang="en-IN" sz="2500" b="1" dirty="0"/>
          </a:p>
          <a:p>
            <a:pPr lvl="1" algn="just"/>
            <a:endParaRPr lang="en-IN" sz="2500" b="1" dirty="0"/>
          </a:p>
          <a:p>
            <a:pPr lvl="1" algn="just"/>
            <a:endParaRPr lang="en-IN" sz="2500" b="1" dirty="0"/>
          </a:p>
          <a:p>
            <a:pPr lvl="1" algn="just"/>
            <a:endParaRPr lang="en-IN" sz="2500" b="1" dirty="0"/>
          </a:p>
          <a:p>
            <a:pPr lvl="1" algn="just"/>
            <a:endParaRPr lang="en-IN" dirty="0"/>
          </a:p>
          <a:p>
            <a:pPr lvl="1" algn="just"/>
            <a:endParaRPr lang="en-IN" dirty="0"/>
          </a:p>
          <a:p>
            <a:pPr lvl="1" algn="just"/>
            <a:endParaRPr lang="en-IN" dirty="0"/>
          </a:p>
          <a:p>
            <a:pPr lvl="1" algn="just"/>
            <a:r>
              <a:rPr lang="en-IN" dirty="0"/>
              <a:t>As the frequency increases, the capacitive reactance decreases and reduces the impedance of the feedback branch. This implies less voltage gain. </a:t>
            </a:r>
          </a:p>
          <a:p>
            <a:pPr lvl="1" algn="just"/>
            <a:r>
              <a:rPr lang="en-IN" dirty="0"/>
              <a:t>As the frequency approaches infinity, the capacitor becomes a short and there is no voltage gain.</a:t>
            </a:r>
            <a:endParaRPr lang="en-IN" sz="69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209800"/>
            <a:ext cx="5124450" cy="2352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Slide Number Placeholder 5"/>
          <p:cNvSpPr>
            <a:spLocks noGrp="1"/>
          </p:cNvSpPr>
          <p:nvPr>
            <p:ph type="sldNum" sz="quarter" idx="12"/>
          </p:nvPr>
        </p:nvSpPr>
        <p:spPr/>
        <p:txBody>
          <a:bodyPr/>
          <a:lstStyle/>
          <a:p>
            <a:fld id="{B6F15528-21DE-4FAA-801E-634DDDAF4B2B}" type="slidenum">
              <a:rPr lang="en-US" smtClean="0"/>
              <a:pPr/>
              <a:t>69</a:t>
            </a:fld>
            <a:endParaRPr lang="en-US"/>
          </a:p>
        </p:txBody>
      </p:sp>
    </p:spTree>
    <p:extLst>
      <p:ext uri="{BB962C8B-B14F-4D97-AF65-F5344CB8AC3E}">
        <p14:creationId xmlns:p14="http://schemas.microsoft.com/office/powerpoint/2010/main" val="2508887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Photodiode : Construction</a:t>
            </a:r>
            <a:endParaRPr lang="en-GB" dirty="0"/>
          </a:p>
        </p:txBody>
      </p:sp>
      <p:pic>
        <p:nvPicPr>
          <p:cNvPr id="1026" name="Picture 2"/>
          <p:cNvPicPr>
            <a:picLocks noChangeAspect="1" noChangeArrowheads="1"/>
          </p:cNvPicPr>
          <p:nvPr/>
        </p:nvPicPr>
        <p:blipFill>
          <a:blip r:embed="rId2"/>
          <a:srcRect/>
          <a:stretch>
            <a:fillRect/>
          </a:stretch>
        </p:blipFill>
        <p:spPr bwMode="auto">
          <a:xfrm>
            <a:off x="2286000" y="2438400"/>
            <a:ext cx="4800600" cy="3534508"/>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7</a:t>
            </a:fld>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914400"/>
          </a:xfrm>
        </p:spPr>
        <p:txBody>
          <a:bodyPr/>
          <a:lstStyle/>
          <a:p>
            <a:r>
              <a:rPr lang="en-IN" dirty="0"/>
              <a:t>Active Filters- </a:t>
            </a:r>
            <a:r>
              <a:rPr lang="en-IN" b="1" dirty="0"/>
              <a:t>High-pass filter</a:t>
            </a:r>
            <a:endParaRPr lang="en-IN" dirty="0"/>
          </a:p>
        </p:txBody>
      </p:sp>
      <p:sp>
        <p:nvSpPr>
          <p:cNvPr id="4" name="Content Placeholder 3"/>
          <p:cNvSpPr>
            <a:spLocks noGrp="1"/>
          </p:cNvSpPr>
          <p:nvPr>
            <p:ph sz="quarter" idx="1"/>
          </p:nvPr>
        </p:nvSpPr>
        <p:spPr>
          <a:xfrm>
            <a:off x="457200" y="1828800"/>
            <a:ext cx="8229600" cy="4745736"/>
          </a:xfrm>
        </p:spPr>
        <p:txBody>
          <a:bodyPr>
            <a:normAutofit fontScale="92500" lnSpcReduction="20000"/>
          </a:bodyPr>
          <a:lstStyle/>
          <a:p>
            <a:r>
              <a:rPr lang="en-IN" b="1" dirty="0"/>
              <a:t>Non inverting unity gain</a:t>
            </a:r>
          </a:p>
          <a:p>
            <a:endParaRPr lang="en-IN" b="1" dirty="0"/>
          </a:p>
          <a:p>
            <a:endParaRPr lang="en-IN" b="1" dirty="0"/>
          </a:p>
          <a:p>
            <a:endParaRPr lang="en-IN" b="1" dirty="0"/>
          </a:p>
          <a:p>
            <a:pPr algn="just"/>
            <a:endParaRPr lang="en-IN" dirty="0"/>
          </a:p>
          <a:p>
            <a:pPr algn="just"/>
            <a:endParaRPr lang="en-IN" dirty="0"/>
          </a:p>
          <a:p>
            <a:pPr algn="just"/>
            <a:r>
              <a:rPr lang="en-IN" dirty="0"/>
              <a:t>When the frequency decreases below the </a:t>
            </a:r>
            <a:r>
              <a:rPr lang="en-IN" dirty="0" err="1"/>
              <a:t>cutoff</a:t>
            </a:r>
            <a:r>
              <a:rPr lang="en-IN" dirty="0"/>
              <a:t> frequency, the capacitive reactance increases and reduces the noninverting input voltage. </a:t>
            </a:r>
          </a:p>
          <a:p>
            <a:pPr algn="just"/>
            <a:r>
              <a:rPr lang="en-IN" dirty="0"/>
              <a:t>Since the </a:t>
            </a:r>
            <a:r>
              <a:rPr lang="en-IN" i="1" dirty="0"/>
              <a:t>R</a:t>
            </a:r>
            <a:r>
              <a:rPr lang="en-IN" dirty="0"/>
              <a:t>1</a:t>
            </a:r>
            <a:r>
              <a:rPr lang="en-IN" i="1" dirty="0"/>
              <a:t>C</a:t>
            </a:r>
            <a:r>
              <a:rPr lang="en-IN" dirty="0"/>
              <a:t>1 circuit is outside the feedback loop, the output voltage rolls off. As the frequency approaches zero, the capacitor becomes an open and there is zero input voltage.</a:t>
            </a:r>
            <a:endParaRPr lang="en-IN" b="1" dirty="0"/>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676400" y="2590800"/>
            <a:ext cx="5762625" cy="146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Slide Number Placeholder 5"/>
          <p:cNvSpPr>
            <a:spLocks noGrp="1"/>
          </p:cNvSpPr>
          <p:nvPr>
            <p:ph type="sldNum" sz="quarter" idx="12"/>
          </p:nvPr>
        </p:nvSpPr>
        <p:spPr/>
        <p:txBody>
          <a:bodyPr/>
          <a:lstStyle/>
          <a:p>
            <a:fld id="{B6F15528-21DE-4FAA-801E-634DDDAF4B2B}" type="slidenum">
              <a:rPr lang="en-US" smtClean="0"/>
              <a:pPr/>
              <a:t>70</a:t>
            </a:fld>
            <a:endParaRPr lang="en-US"/>
          </a:p>
        </p:txBody>
      </p:sp>
    </p:spTree>
    <p:extLst>
      <p:ext uri="{BB962C8B-B14F-4D97-AF65-F5344CB8AC3E}">
        <p14:creationId xmlns:p14="http://schemas.microsoft.com/office/powerpoint/2010/main" val="24566599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Active Filters- </a:t>
            </a:r>
            <a:r>
              <a:rPr lang="en-IN" b="1" dirty="0"/>
              <a:t>High-pass filter</a:t>
            </a:r>
            <a:endParaRPr lang="en-IN" dirty="0"/>
          </a:p>
        </p:txBody>
      </p:sp>
      <p:sp>
        <p:nvSpPr>
          <p:cNvPr id="4" name="Content Placeholder 3"/>
          <p:cNvSpPr>
            <a:spLocks noGrp="1"/>
          </p:cNvSpPr>
          <p:nvPr>
            <p:ph sz="quarter" idx="1"/>
          </p:nvPr>
        </p:nvSpPr>
        <p:spPr/>
        <p:txBody>
          <a:bodyPr>
            <a:normAutofit/>
          </a:bodyPr>
          <a:lstStyle/>
          <a:p>
            <a:r>
              <a:rPr lang="en-IN" b="1" dirty="0"/>
              <a:t>Non-Inverting with voltage gain</a:t>
            </a:r>
          </a:p>
          <a:p>
            <a:endParaRPr lang="en-IN" b="1" dirty="0"/>
          </a:p>
          <a:p>
            <a:endParaRPr lang="en-IN" b="1" dirty="0"/>
          </a:p>
          <a:p>
            <a:endParaRPr lang="en-IN" b="1" dirty="0"/>
          </a:p>
          <a:p>
            <a:pPr algn="just"/>
            <a:endParaRPr lang="en-IN" dirty="0"/>
          </a:p>
          <a:p>
            <a:pPr algn="just"/>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3657600"/>
            <a:ext cx="5743575" cy="2314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Slide Number Placeholder 5"/>
          <p:cNvSpPr>
            <a:spLocks noGrp="1"/>
          </p:cNvSpPr>
          <p:nvPr>
            <p:ph type="sldNum" sz="quarter" idx="12"/>
          </p:nvPr>
        </p:nvSpPr>
        <p:spPr/>
        <p:txBody>
          <a:bodyPr/>
          <a:lstStyle/>
          <a:p>
            <a:fld id="{B6F15528-21DE-4FAA-801E-634DDDAF4B2B}" type="slidenum">
              <a:rPr lang="en-US" smtClean="0"/>
              <a:pPr/>
              <a:t>71</a:t>
            </a:fld>
            <a:endParaRPr lang="en-US"/>
          </a:p>
        </p:txBody>
      </p:sp>
    </p:spTree>
    <p:extLst>
      <p:ext uri="{BB962C8B-B14F-4D97-AF65-F5344CB8AC3E}">
        <p14:creationId xmlns:p14="http://schemas.microsoft.com/office/powerpoint/2010/main" val="40219635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Active Filters- </a:t>
            </a:r>
            <a:r>
              <a:rPr lang="en-IN" b="1" dirty="0"/>
              <a:t>High-pass filter</a:t>
            </a:r>
            <a:endParaRPr lang="en-IN" dirty="0"/>
          </a:p>
        </p:txBody>
      </p:sp>
      <p:sp>
        <p:nvSpPr>
          <p:cNvPr id="4" name="Content Placeholder 3"/>
          <p:cNvSpPr>
            <a:spLocks noGrp="1"/>
          </p:cNvSpPr>
          <p:nvPr>
            <p:ph sz="quarter" idx="1"/>
          </p:nvPr>
        </p:nvSpPr>
        <p:spPr/>
        <p:txBody>
          <a:bodyPr>
            <a:normAutofit/>
          </a:bodyPr>
          <a:lstStyle/>
          <a:p>
            <a:r>
              <a:rPr lang="en-IN" b="1" dirty="0"/>
              <a:t>Inverting with voltage gain</a:t>
            </a:r>
          </a:p>
          <a:p>
            <a:endParaRPr lang="en-IN" b="1" dirty="0"/>
          </a:p>
          <a:p>
            <a:endParaRPr lang="en-IN" b="1" dirty="0"/>
          </a:p>
          <a:p>
            <a:endParaRPr lang="en-IN" b="1" dirty="0"/>
          </a:p>
          <a:p>
            <a:pPr algn="just"/>
            <a:endParaRPr lang="en-IN" dirty="0"/>
          </a:p>
          <a:p>
            <a:pPr algn="just"/>
            <a:endParaRPr lang="en-I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971800"/>
            <a:ext cx="5791200" cy="2266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Slide Number Placeholder 5"/>
          <p:cNvSpPr>
            <a:spLocks noGrp="1"/>
          </p:cNvSpPr>
          <p:nvPr>
            <p:ph type="sldNum" sz="quarter" idx="12"/>
          </p:nvPr>
        </p:nvSpPr>
        <p:spPr/>
        <p:txBody>
          <a:bodyPr/>
          <a:lstStyle/>
          <a:p>
            <a:fld id="{B6F15528-21DE-4FAA-801E-634DDDAF4B2B}" type="slidenum">
              <a:rPr lang="en-US" smtClean="0"/>
              <a:pPr/>
              <a:t>72</a:t>
            </a:fld>
            <a:endParaRPr lang="en-US"/>
          </a:p>
        </p:txBody>
      </p:sp>
    </p:spTree>
    <p:extLst>
      <p:ext uri="{BB962C8B-B14F-4D97-AF65-F5344CB8AC3E}">
        <p14:creationId xmlns:p14="http://schemas.microsoft.com/office/powerpoint/2010/main" val="35339894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371600"/>
          </a:xfrm>
        </p:spPr>
        <p:txBody>
          <a:bodyPr>
            <a:normAutofit/>
          </a:bodyPr>
          <a:lstStyle/>
          <a:p>
            <a:r>
              <a:rPr lang="en-IN" dirty="0"/>
              <a:t>Active Filters- </a:t>
            </a:r>
            <a:r>
              <a:rPr lang="en-IN" sz="3200" b="1" dirty="0"/>
              <a:t>Second Order Filter</a:t>
            </a:r>
            <a:br>
              <a:rPr lang="en-IN" sz="3200" b="1" dirty="0"/>
            </a:br>
            <a:r>
              <a:rPr lang="en-IN" sz="3200" b="1" dirty="0"/>
              <a:t>Low Pass/High Pass Filter</a:t>
            </a:r>
            <a:endParaRPr lang="en-IN" sz="3200" dirty="0"/>
          </a:p>
        </p:txBody>
      </p:sp>
      <p:sp>
        <p:nvSpPr>
          <p:cNvPr id="4" name="Content Placeholder 3"/>
          <p:cNvSpPr>
            <a:spLocks noGrp="1"/>
          </p:cNvSpPr>
          <p:nvPr>
            <p:ph sz="quarter" idx="1"/>
          </p:nvPr>
        </p:nvSpPr>
        <p:spPr>
          <a:xfrm>
            <a:off x="457200" y="1905000"/>
            <a:ext cx="8229600" cy="4669536"/>
          </a:xfrm>
        </p:spPr>
        <p:txBody>
          <a:bodyPr>
            <a:normAutofit fontScale="92500"/>
          </a:bodyPr>
          <a:lstStyle/>
          <a:p>
            <a:pPr algn="just"/>
            <a:r>
              <a:rPr lang="en-IN" b="1" dirty="0"/>
              <a:t>Generalized form of second order filter</a:t>
            </a:r>
          </a:p>
          <a:p>
            <a:pPr algn="just"/>
            <a:endParaRPr lang="en-IN" dirty="0"/>
          </a:p>
          <a:p>
            <a:pPr algn="just"/>
            <a:endParaRPr lang="en-IN" dirty="0"/>
          </a:p>
          <a:p>
            <a:pPr algn="just"/>
            <a:endParaRPr lang="en-IN" dirty="0"/>
          </a:p>
          <a:p>
            <a:pPr algn="just"/>
            <a:endParaRPr lang="en-IN" dirty="0"/>
          </a:p>
          <a:p>
            <a:pPr algn="just"/>
            <a:endParaRPr lang="en-IN" dirty="0"/>
          </a:p>
          <a:p>
            <a:pPr algn="just"/>
            <a:endParaRPr lang="en-IN" sz="2600" dirty="0"/>
          </a:p>
          <a:p>
            <a:pPr algn="just"/>
            <a:endParaRPr lang="en-IN" sz="2600" dirty="0"/>
          </a:p>
          <a:p>
            <a:pPr algn="just"/>
            <a:r>
              <a:rPr lang="en-IN" sz="2600" dirty="0"/>
              <a:t>If Z1=Z2=R and Z3=Z4=C get second order low pass filter</a:t>
            </a:r>
          </a:p>
          <a:p>
            <a:pPr algn="just"/>
            <a:r>
              <a:rPr lang="en-IN" sz="2600" dirty="0"/>
              <a:t>If Z1=Z2=C and Z3=Z4=R get second order high pass filter</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438400"/>
            <a:ext cx="6934200"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Slide Number Placeholder 5"/>
          <p:cNvSpPr>
            <a:spLocks noGrp="1"/>
          </p:cNvSpPr>
          <p:nvPr>
            <p:ph type="sldNum" sz="quarter" idx="12"/>
          </p:nvPr>
        </p:nvSpPr>
        <p:spPr/>
        <p:txBody>
          <a:bodyPr/>
          <a:lstStyle/>
          <a:p>
            <a:fld id="{B6F15528-21DE-4FAA-801E-634DDDAF4B2B}" type="slidenum">
              <a:rPr lang="en-US" smtClean="0"/>
              <a:pPr/>
              <a:t>73</a:t>
            </a:fld>
            <a:endParaRPr lang="en-US"/>
          </a:p>
        </p:txBody>
      </p:sp>
    </p:spTree>
    <p:extLst>
      <p:ext uri="{BB962C8B-B14F-4D97-AF65-F5344CB8AC3E}">
        <p14:creationId xmlns:p14="http://schemas.microsoft.com/office/powerpoint/2010/main" val="13254145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Active Filters- </a:t>
            </a:r>
            <a:r>
              <a:rPr lang="en-IN" b="1" dirty="0"/>
              <a:t>Band-pass Filter</a:t>
            </a:r>
            <a:endParaRPr lang="en-IN" dirty="0"/>
          </a:p>
        </p:txBody>
      </p:sp>
      <p:sp>
        <p:nvSpPr>
          <p:cNvPr id="4" name="Content Placeholder 3"/>
          <p:cNvSpPr>
            <a:spLocks noGrp="1"/>
          </p:cNvSpPr>
          <p:nvPr>
            <p:ph sz="quarter" idx="1"/>
          </p:nvPr>
        </p:nvSpPr>
        <p:spPr/>
        <p:txBody>
          <a:bodyPr/>
          <a:lstStyle/>
          <a:p>
            <a:r>
              <a:rPr lang="en-IN" dirty="0"/>
              <a:t>Two types of band pass filter</a:t>
            </a:r>
          </a:p>
          <a:p>
            <a:pPr lvl="1"/>
            <a:r>
              <a:rPr lang="en-IN" dirty="0"/>
              <a:t>Wide band pass filter</a:t>
            </a:r>
          </a:p>
          <a:p>
            <a:pPr lvl="1"/>
            <a:r>
              <a:rPr lang="en-IN" dirty="0"/>
              <a:t>Narrow band pass filter</a:t>
            </a:r>
          </a:p>
        </p:txBody>
      </p:sp>
      <p:sp>
        <p:nvSpPr>
          <p:cNvPr id="5" name="Slide Number Placeholder 4"/>
          <p:cNvSpPr>
            <a:spLocks noGrp="1"/>
          </p:cNvSpPr>
          <p:nvPr>
            <p:ph type="sldNum" sz="quarter" idx="12"/>
          </p:nvPr>
        </p:nvSpPr>
        <p:spPr/>
        <p:txBody>
          <a:bodyPr/>
          <a:lstStyle/>
          <a:p>
            <a:fld id="{B6F15528-21DE-4FAA-801E-634DDDAF4B2B}" type="slidenum">
              <a:rPr lang="en-US" smtClean="0"/>
              <a:pPr/>
              <a:t>74</a:t>
            </a:fld>
            <a:endParaRPr lang="en-US"/>
          </a:p>
        </p:txBody>
      </p:sp>
    </p:spTree>
    <p:extLst>
      <p:ext uri="{BB962C8B-B14F-4D97-AF65-F5344CB8AC3E}">
        <p14:creationId xmlns:p14="http://schemas.microsoft.com/office/powerpoint/2010/main" val="20248503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1066800"/>
          </a:xfrm>
        </p:spPr>
        <p:txBody>
          <a:bodyPr/>
          <a:lstStyle/>
          <a:p>
            <a:r>
              <a:rPr lang="en-IN" dirty="0"/>
              <a:t>Active Filters- </a:t>
            </a:r>
            <a:r>
              <a:rPr lang="en-IN" b="1" dirty="0"/>
              <a:t>Band-pass Filter</a:t>
            </a:r>
            <a:endParaRPr lang="en-IN" dirty="0"/>
          </a:p>
        </p:txBody>
      </p:sp>
      <p:sp>
        <p:nvSpPr>
          <p:cNvPr id="4" name="Content Placeholder 3"/>
          <p:cNvSpPr>
            <a:spLocks noGrp="1"/>
          </p:cNvSpPr>
          <p:nvPr>
            <p:ph sz="quarter" idx="1"/>
          </p:nvPr>
        </p:nvSpPr>
        <p:spPr>
          <a:xfrm>
            <a:off x="457200" y="1905000"/>
            <a:ext cx="8229600" cy="4669536"/>
          </a:xfrm>
        </p:spPr>
        <p:txBody>
          <a:bodyPr/>
          <a:lstStyle/>
          <a:p>
            <a:r>
              <a:rPr lang="en-IN" b="1" dirty="0"/>
              <a:t>Wide Band Pass Filters</a:t>
            </a:r>
          </a:p>
          <a:p>
            <a:pPr lvl="1"/>
            <a:r>
              <a:rPr lang="en-IN" dirty="0"/>
              <a:t>Cascade of low-pass and high-pass filter</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971800"/>
            <a:ext cx="6858000" cy="30688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9340" r="15934"/>
          <a:stretch/>
        </p:blipFill>
        <p:spPr bwMode="auto">
          <a:xfrm>
            <a:off x="7206343" y="3124200"/>
            <a:ext cx="1480457" cy="1485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Slide Number Placeholder 6"/>
          <p:cNvSpPr>
            <a:spLocks noGrp="1"/>
          </p:cNvSpPr>
          <p:nvPr>
            <p:ph type="sldNum" sz="quarter" idx="12"/>
          </p:nvPr>
        </p:nvSpPr>
        <p:spPr/>
        <p:txBody>
          <a:bodyPr/>
          <a:lstStyle/>
          <a:p>
            <a:fld id="{B6F15528-21DE-4FAA-801E-634DDDAF4B2B}" type="slidenum">
              <a:rPr lang="en-US" smtClean="0"/>
              <a:pPr/>
              <a:t>75</a:t>
            </a:fld>
            <a:endParaRPr lang="en-US"/>
          </a:p>
        </p:txBody>
      </p:sp>
    </p:spTree>
    <p:extLst>
      <p:ext uri="{BB962C8B-B14F-4D97-AF65-F5344CB8AC3E}">
        <p14:creationId xmlns:p14="http://schemas.microsoft.com/office/powerpoint/2010/main" val="31623806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762000"/>
          </a:xfrm>
        </p:spPr>
        <p:txBody>
          <a:bodyPr/>
          <a:lstStyle/>
          <a:p>
            <a:r>
              <a:rPr lang="en-IN" dirty="0"/>
              <a:t>Active Filters- </a:t>
            </a:r>
            <a:r>
              <a:rPr lang="en-IN" b="1" dirty="0"/>
              <a:t>Band-pass Filter</a:t>
            </a:r>
            <a:endParaRPr lang="en-IN" dirty="0"/>
          </a:p>
        </p:txBody>
      </p:sp>
      <p:sp>
        <p:nvSpPr>
          <p:cNvPr id="4" name="Content Placeholder 3"/>
          <p:cNvSpPr>
            <a:spLocks noGrp="1"/>
          </p:cNvSpPr>
          <p:nvPr>
            <p:ph sz="quarter" idx="1"/>
          </p:nvPr>
        </p:nvSpPr>
        <p:spPr>
          <a:xfrm>
            <a:off x="457200" y="1905000"/>
            <a:ext cx="8229600" cy="4669536"/>
          </a:xfrm>
        </p:spPr>
        <p:txBody>
          <a:bodyPr>
            <a:normAutofit/>
          </a:bodyPr>
          <a:lstStyle/>
          <a:p>
            <a:pPr algn="just"/>
            <a:r>
              <a:rPr lang="en-IN" b="1" dirty="0"/>
              <a:t>Narrow Band Pass Filters</a:t>
            </a:r>
          </a:p>
          <a:p>
            <a:pPr algn="just"/>
            <a:endParaRPr lang="en-IN" b="1" dirty="0"/>
          </a:p>
          <a:p>
            <a:pPr algn="just"/>
            <a:endParaRPr lang="en-IN" b="1" dirty="0"/>
          </a:p>
          <a:p>
            <a:pPr algn="just"/>
            <a:endParaRPr lang="en-IN" b="1" dirty="0"/>
          </a:p>
          <a:p>
            <a:pPr algn="just"/>
            <a:endParaRPr lang="en-IN" b="1" dirty="0"/>
          </a:p>
          <a:p>
            <a:pPr algn="just"/>
            <a:endParaRPr lang="en-IN" dirty="0"/>
          </a:p>
          <a:p>
            <a:pPr algn="just"/>
            <a:r>
              <a:rPr lang="en-IN" dirty="0"/>
              <a:t>In the circuit the input signal goes to the inverting input rather than the noninverting input. Also the circuit has two feedback paths, one through a capacitor and another through a resistor.</a:t>
            </a:r>
            <a:endParaRPr lang="en-IN" b="1"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514600"/>
            <a:ext cx="6772275" cy="212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Slide Number Placeholder 5"/>
          <p:cNvSpPr>
            <a:spLocks noGrp="1"/>
          </p:cNvSpPr>
          <p:nvPr>
            <p:ph type="sldNum" sz="quarter" idx="12"/>
          </p:nvPr>
        </p:nvSpPr>
        <p:spPr/>
        <p:txBody>
          <a:bodyPr/>
          <a:lstStyle/>
          <a:p>
            <a:fld id="{B6F15528-21DE-4FAA-801E-634DDDAF4B2B}" type="slidenum">
              <a:rPr lang="en-US" smtClean="0"/>
              <a:pPr/>
              <a:t>76</a:t>
            </a:fld>
            <a:endParaRPr lang="en-US"/>
          </a:p>
        </p:txBody>
      </p:sp>
    </p:spTree>
    <p:extLst>
      <p:ext uri="{BB962C8B-B14F-4D97-AF65-F5344CB8AC3E}">
        <p14:creationId xmlns:p14="http://schemas.microsoft.com/office/powerpoint/2010/main" val="15521798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Non-Linear Amplifier</a:t>
            </a:r>
          </a:p>
        </p:txBody>
      </p:sp>
      <p:sp>
        <p:nvSpPr>
          <p:cNvPr id="4" name="Content Placeholder 3"/>
          <p:cNvSpPr>
            <a:spLocks noGrp="1"/>
          </p:cNvSpPr>
          <p:nvPr>
            <p:ph sz="quarter" idx="1"/>
          </p:nvPr>
        </p:nvSpPr>
        <p:spPr/>
        <p:txBody>
          <a:bodyPr/>
          <a:lstStyle/>
          <a:p>
            <a:r>
              <a:rPr lang="en-IN" dirty="0"/>
              <a:t>In this amplifier the gain value is non-linear function of the amplitude of the input signal.</a:t>
            </a:r>
          </a:p>
          <a:p>
            <a:pPr algn="just"/>
            <a:r>
              <a:rPr lang="en-IN" dirty="0"/>
              <a:t>The gain may be large for weak signal and very small for large signal this can achieved using non-linear device such as PN junction diode as shown below. Also called log amplifier.</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1536" y="4419600"/>
            <a:ext cx="3746414" cy="1866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Slide Number Placeholder 5"/>
          <p:cNvSpPr>
            <a:spLocks noGrp="1"/>
          </p:cNvSpPr>
          <p:nvPr>
            <p:ph type="sldNum" sz="quarter" idx="12"/>
          </p:nvPr>
        </p:nvSpPr>
        <p:spPr/>
        <p:txBody>
          <a:bodyPr/>
          <a:lstStyle/>
          <a:p>
            <a:fld id="{B6F15528-21DE-4FAA-801E-634DDDAF4B2B}" type="slidenum">
              <a:rPr lang="en-US" smtClean="0"/>
              <a:pPr/>
              <a:t>77</a:t>
            </a:fld>
            <a:endParaRPr lang="en-US"/>
          </a:p>
        </p:txBody>
      </p:sp>
    </p:spTree>
    <p:extLst>
      <p:ext uri="{BB962C8B-B14F-4D97-AF65-F5344CB8AC3E}">
        <p14:creationId xmlns:p14="http://schemas.microsoft.com/office/powerpoint/2010/main" val="33305603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Non-Linear Amplifier</a:t>
            </a:r>
          </a:p>
        </p:txBody>
      </p:sp>
      <p:sp>
        <p:nvSpPr>
          <p:cNvPr id="4" name="Content Placeholder 3"/>
          <p:cNvSpPr>
            <a:spLocks noGrp="1"/>
          </p:cNvSpPr>
          <p:nvPr>
            <p:ph sz="quarter" idx="1"/>
          </p:nvPr>
        </p:nvSpPr>
        <p:spPr/>
        <p:txBody>
          <a:bodyPr/>
          <a:lstStyle/>
          <a:p>
            <a:pPr algn="just"/>
            <a:r>
              <a:rPr lang="en-IN" b="1" dirty="0"/>
              <a:t>Working:</a:t>
            </a:r>
          </a:p>
          <a:p>
            <a:pPr lvl="1" algn="just"/>
            <a:r>
              <a:rPr lang="en-IN" dirty="0"/>
              <a:t>For small value of input signal, diodes act as open circuit and the gain is high due to minimum feedback. </a:t>
            </a:r>
          </a:p>
          <a:p>
            <a:pPr lvl="1" algn="just"/>
            <a:r>
              <a:rPr lang="en-IN" dirty="0"/>
              <a:t>When the amplitude of input signal is large, diodes offer very small resistance and thus gain is low.</a:t>
            </a:r>
          </a:p>
          <a:p>
            <a:pPr lvl="1" algn="just"/>
            <a:endParaRPr lang="en-IN"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78</a:t>
            </a:fld>
            <a:endParaRPr lang="en-US"/>
          </a:p>
        </p:txBody>
      </p:sp>
    </p:spTree>
    <p:extLst>
      <p:ext uri="{BB962C8B-B14F-4D97-AF65-F5344CB8AC3E}">
        <p14:creationId xmlns:p14="http://schemas.microsoft.com/office/powerpoint/2010/main" val="33752235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lstStyle/>
          <a:p>
            <a:r>
              <a:rPr lang="en-IN" b="1" dirty="0"/>
              <a:t>Relaxation Oscillator</a:t>
            </a:r>
          </a:p>
        </p:txBody>
      </p:sp>
      <p:sp>
        <p:nvSpPr>
          <p:cNvPr id="4" name="Content Placeholder 3"/>
          <p:cNvSpPr>
            <a:spLocks noGrp="1"/>
          </p:cNvSpPr>
          <p:nvPr>
            <p:ph sz="quarter" idx="1"/>
          </p:nvPr>
        </p:nvSpPr>
        <p:spPr/>
        <p:txBody>
          <a:bodyPr/>
          <a:lstStyle/>
          <a:p>
            <a:endParaRPr lang="en-IN" dirty="0"/>
          </a:p>
        </p:txBody>
      </p:sp>
      <p:pic>
        <p:nvPicPr>
          <p:cNvPr id="51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524000"/>
            <a:ext cx="6610350" cy="3190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3819525"/>
            <a:ext cx="4848225" cy="2581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Slide Number Placeholder 6"/>
          <p:cNvSpPr>
            <a:spLocks noGrp="1"/>
          </p:cNvSpPr>
          <p:nvPr>
            <p:ph type="sldNum" sz="quarter" idx="12"/>
          </p:nvPr>
        </p:nvSpPr>
        <p:spPr/>
        <p:txBody>
          <a:bodyPr/>
          <a:lstStyle/>
          <a:p>
            <a:fld id="{B6F15528-21DE-4FAA-801E-634DDDAF4B2B}" type="slidenum">
              <a:rPr lang="en-US" smtClean="0"/>
              <a:pPr/>
              <a:t>79</a:t>
            </a:fld>
            <a:endParaRPr lang="en-US"/>
          </a:p>
        </p:txBody>
      </p:sp>
    </p:spTree>
    <p:extLst>
      <p:ext uri="{BB962C8B-B14F-4D97-AF65-F5344CB8AC3E}">
        <p14:creationId xmlns:p14="http://schemas.microsoft.com/office/powerpoint/2010/main" val="937742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Photodiode : Construction</a:t>
            </a:r>
            <a:endParaRPr lang="en-GB" dirty="0"/>
          </a:p>
        </p:txBody>
      </p:sp>
      <p:sp>
        <p:nvSpPr>
          <p:cNvPr id="4" name="Content Placeholder 3"/>
          <p:cNvSpPr>
            <a:spLocks noGrp="1"/>
          </p:cNvSpPr>
          <p:nvPr>
            <p:ph idx="1"/>
          </p:nvPr>
        </p:nvSpPr>
        <p:spPr/>
        <p:txBody>
          <a:bodyPr/>
          <a:lstStyle/>
          <a:p>
            <a:r>
              <a:rPr lang="en-US" dirty="0"/>
              <a:t>Silicon Dioxide (SiO2) in which there is a window for light to shine on the semiconductor.</a:t>
            </a:r>
          </a:p>
          <a:p>
            <a:r>
              <a:rPr lang="en-US" dirty="0"/>
              <a:t>Silicon Nitride (</a:t>
            </a:r>
            <a:r>
              <a:rPr lang="en-US" dirty="0" err="1"/>
              <a:t>SiN</a:t>
            </a:r>
            <a:r>
              <a:rPr lang="en-US" dirty="0"/>
              <a:t>) to allow maximum absorption of light</a:t>
            </a:r>
          </a:p>
          <a:p>
            <a:r>
              <a:rPr lang="en-US" dirty="0"/>
              <a:t>An anode connection of </a:t>
            </a:r>
            <a:r>
              <a:rPr lang="en-US" dirty="0" err="1"/>
              <a:t>aluminium</a:t>
            </a:r>
            <a:r>
              <a:rPr lang="en-US" dirty="0"/>
              <a:t> (AI) is provided to the P-type layer</a:t>
            </a:r>
          </a:p>
          <a:p>
            <a:r>
              <a:rPr lang="en-US" dirty="0"/>
              <a:t>A more heavily doped N+ layer to provide a low resistance connection to the cathode</a:t>
            </a:r>
            <a:endParaRPr lang="en-GB"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8</a:t>
            </a:fld>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Relaxation Oscillator</a:t>
            </a:r>
          </a:p>
        </p:txBody>
      </p:sp>
      <p:sp>
        <p:nvSpPr>
          <p:cNvPr id="4" name="Content Placeholder 3"/>
          <p:cNvSpPr>
            <a:spLocks noGrp="1"/>
          </p:cNvSpPr>
          <p:nvPr>
            <p:ph sz="quarter" idx="1"/>
          </p:nvPr>
        </p:nvSpPr>
        <p:spPr/>
        <p:txBody>
          <a:bodyPr>
            <a:normAutofit fontScale="77500" lnSpcReduction="20000"/>
          </a:bodyPr>
          <a:lstStyle/>
          <a:p>
            <a:pPr algn="just"/>
            <a:r>
              <a:rPr lang="en-IN" dirty="0"/>
              <a:t>In circuit, there is no input signal. </a:t>
            </a:r>
          </a:p>
          <a:p>
            <a:pPr algn="just"/>
            <a:r>
              <a:rPr lang="en-IN" dirty="0"/>
              <a:t>Nevertheless, the circuit produces a rectangular output signal. This output is a square wave that swings between –</a:t>
            </a:r>
            <a:r>
              <a:rPr lang="en-IN" i="1" dirty="0" err="1"/>
              <a:t>V</a:t>
            </a:r>
            <a:r>
              <a:rPr lang="en-IN" dirty="0" err="1"/>
              <a:t>sat</a:t>
            </a:r>
            <a:r>
              <a:rPr lang="en-IN" dirty="0"/>
              <a:t> and +</a:t>
            </a:r>
            <a:r>
              <a:rPr lang="en-IN" i="1" dirty="0" err="1"/>
              <a:t>V</a:t>
            </a:r>
            <a:r>
              <a:rPr lang="en-IN" dirty="0" err="1"/>
              <a:t>sat</a:t>
            </a:r>
            <a:r>
              <a:rPr lang="en-IN" dirty="0"/>
              <a:t>. How is this possible? </a:t>
            </a:r>
          </a:p>
          <a:p>
            <a:pPr algn="just"/>
            <a:r>
              <a:rPr lang="en-IN" dirty="0"/>
              <a:t>Assume that the output is in positive saturation. Because of feedback resistor </a:t>
            </a:r>
            <a:r>
              <a:rPr lang="en-IN" i="1" dirty="0"/>
              <a:t>R</a:t>
            </a:r>
            <a:r>
              <a:rPr lang="en-IN" dirty="0"/>
              <a:t>, the capacitor will charge exponentially toward +</a:t>
            </a:r>
            <a:r>
              <a:rPr lang="en-IN" i="1" dirty="0" err="1"/>
              <a:t>V</a:t>
            </a:r>
            <a:r>
              <a:rPr lang="en-IN" dirty="0" err="1"/>
              <a:t>sat</a:t>
            </a:r>
            <a:r>
              <a:rPr lang="en-IN" dirty="0"/>
              <a:t>, as shown in waveform. But the capacitor voltage never reaches +</a:t>
            </a:r>
            <a:r>
              <a:rPr lang="en-IN" i="1" dirty="0" err="1"/>
              <a:t>V</a:t>
            </a:r>
            <a:r>
              <a:rPr lang="en-IN" dirty="0" err="1"/>
              <a:t>sat</a:t>
            </a:r>
            <a:r>
              <a:rPr lang="en-IN" dirty="0"/>
              <a:t> because the voltage crosses the UTP. When this happens, the output square wave switches to –</a:t>
            </a:r>
            <a:r>
              <a:rPr lang="en-IN" i="1" dirty="0" err="1"/>
              <a:t>V</a:t>
            </a:r>
            <a:r>
              <a:rPr lang="en-IN" dirty="0" err="1"/>
              <a:t>sat</a:t>
            </a:r>
            <a:r>
              <a:rPr lang="en-IN" dirty="0"/>
              <a:t>.</a:t>
            </a:r>
          </a:p>
          <a:p>
            <a:pPr algn="just"/>
            <a:r>
              <a:rPr lang="en-IN" dirty="0"/>
              <a:t>With the output now in negative saturation, the capacitor discharges, as shown in waveform. When the capacitor voltage crosses through zero, the capacitor starts charging negatively toward –</a:t>
            </a:r>
            <a:r>
              <a:rPr lang="en-IN" i="1" dirty="0" err="1"/>
              <a:t>V</a:t>
            </a:r>
            <a:r>
              <a:rPr lang="en-IN" dirty="0" err="1"/>
              <a:t>sat</a:t>
            </a:r>
            <a:r>
              <a:rPr lang="en-IN" dirty="0"/>
              <a:t>. When the capacitor voltage crosses the LTP, the output square wave switches back to +</a:t>
            </a:r>
            <a:r>
              <a:rPr lang="en-IN" i="1" dirty="0" err="1"/>
              <a:t>V</a:t>
            </a:r>
            <a:r>
              <a:rPr lang="en-IN" dirty="0" err="1"/>
              <a:t>sat</a:t>
            </a:r>
            <a:r>
              <a:rPr lang="en-IN" dirty="0"/>
              <a:t>. The cycle then repeats.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80</a:t>
            </a:fld>
            <a:endParaRPr lang="en-US"/>
          </a:p>
        </p:txBody>
      </p:sp>
    </p:spTree>
    <p:extLst>
      <p:ext uri="{BB962C8B-B14F-4D97-AF65-F5344CB8AC3E}">
        <p14:creationId xmlns:p14="http://schemas.microsoft.com/office/powerpoint/2010/main" val="29777104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685800"/>
          </a:xfrm>
        </p:spPr>
        <p:txBody>
          <a:bodyPr>
            <a:normAutofit fontScale="90000"/>
          </a:bodyPr>
          <a:lstStyle/>
          <a:p>
            <a:r>
              <a:rPr lang="en-IN" b="1" dirty="0"/>
              <a:t>Current-To-Voltage Converter</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981200"/>
            <a:ext cx="3390900"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descr="C:\Users\shree\Desktop\capture1.bmp"/>
          <p:cNvPicPr>
            <a:picLocks noChangeAspect="1" noChangeArrowheads="1"/>
          </p:cNvPicPr>
          <p:nvPr/>
        </p:nvPicPr>
        <p:blipFill>
          <a:blip r:embed="rId3"/>
          <a:srcRect/>
          <a:stretch>
            <a:fillRect/>
          </a:stretch>
        </p:blipFill>
        <p:spPr bwMode="auto">
          <a:xfrm>
            <a:off x="228600" y="3733800"/>
            <a:ext cx="8524875" cy="2771775"/>
          </a:xfrm>
          <a:prstGeom prst="rect">
            <a:avLst/>
          </a:prstGeom>
          <a:noFill/>
        </p:spPr>
      </p:pic>
      <p:sp>
        <p:nvSpPr>
          <p:cNvPr id="17" name="Content Placeholder 12"/>
          <p:cNvSpPr>
            <a:spLocks noGrp="1"/>
          </p:cNvSpPr>
          <p:nvPr>
            <p:ph sz="half" idx="1"/>
          </p:nvPr>
        </p:nvSpPr>
        <p:spPr>
          <a:xfrm>
            <a:off x="457200" y="1295400"/>
            <a:ext cx="8001000" cy="5479987"/>
          </a:xfrm>
        </p:spPr>
        <p:txBody>
          <a:bodyPr/>
          <a:lstStyle/>
          <a:p>
            <a:r>
              <a:rPr lang="en-US" dirty="0"/>
              <a:t>Also called </a:t>
            </a:r>
            <a:r>
              <a:rPr lang="en-US" dirty="0" err="1"/>
              <a:t>transimpedance</a:t>
            </a:r>
            <a:r>
              <a:rPr lang="en-US" dirty="0"/>
              <a:t> amplifier</a:t>
            </a:r>
          </a:p>
          <a:p>
            <a:r>
              <a:rPr lang="en-US" dirty="0"/>
              <a:t>Consider the simple Op-Amp circuit to convert </a:t>
            </a:r>
            <a:r>
              <a:rPr lang="en-US" i="1" dirty="0"/>
              <a:t>I to V, as shown in the following Figure.</a:t>
            </a:r>
          </a:p>
          <a:p>
            <a:endParaRPr lang="en-US" i="1" dirty="0"/>
          </a:p>
          <a:p>
            <a:endParaRPr lang="en-US" i="1" dirty="0"/>
          </a:p>
          <a:p>
            <a:endParaRPr lang="en-US" i="1" dirty="0"/>
          </a:p>
          <a:p>
            <a:endParaRPr lang="en-US" i="1" dirty="0"/>
          </a:p>
          <a:p>
            <a:endParaRPr lang="en-GB" dirty="0"/>
          </a:p>
        </p:txBody>
      </p:sp>
      <p:sp>
        <p:nvSpPr>
          <p:cNvPr id="18" name="Slide Number Placeholder 17"/>
          <p:cNvSpPr>
            <a:spLocks noGrp="1"/>
          </p:cNvSpPr>
          <p:nvPr>
            <p:ph type="sldNum" sz="quarter" idx="12"/>
          </p:nvPr>
        </p:nvSpPr>
        <p:spPr/>
        <p:txBody>
          <a:bodyPr/>
          <a:lstStyle/>
          <a:p>
            <a:fld id="{B6F15528-21DE-4FAA-801E-634DDDAF4B2B}" type="slidenum">
              <a:rPr lang="en-US" smtClean="0"/>
              <a:pPr/>
              <a:t>81</a:t>
            </a:fld>
            <a:endParaRPr lang="en-US"/>
          </a:p>
        </p:txBody>
      </p:sp>
    </p:spTree>
    <p:extLst>
      <p:ext uri="{BB962C8B-B14F-4D97-AF65-F5344CB8AC3E}">
        <p14:creationId xmlns:p14="http://schemas.microsoft.com/office/powerpoint/2010/main" val="27474882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381000"/>
          </a:xfrm>
        </p:spPr>
        <p:txBody>
          <a:bodyPr>
            <a:normAutofit fontScale="90000"/>
          </a:bodyPr>
          <a:lstStyle/>
          <a:p>
            <a:r>
              <a:rPr lang="en-IN" b="1" dirty="0"/>
              <a:t>Voltage-To-Current Converter</a:t>
            </a:r>
            <a:endParaRPr lang="en-IN" dirty="0"/>
          </a:p>
        </p:txBody>
      </p:sp>
      <p:sp>
        <p:nvSpPr>
          <p:cNvPr id="8" name="Content Placeholder 7"/>
          <p:cNvSpPr>
            <a:spLocks noGrp="1"/>
          </p:cNvSpPr>
          <p:nvPr>
            <p:ph idx="1"/>
          </p:nvPr>
        </p:nvSpPr>
        <p:spPr>
          <a:xfrm>
            <a:off x="457200" y="1371600"/>
            <a:ext cx="8229600" cy="5202936"/>
          </a:xfrm>
        </p:spPr>
        <p:txBody>
          <a:bodyPr>
            <a:normAutofit/>
          </a:bodyPr>
          <a:lstStyle/>
          <a:p>
            <a:r>
              <a:rPr lang="en-US" sz="2200" dirty="0"/>
              <a:t>Also called </a:t>
            </a:r>
            <a:r>
              <a:rPr lang="en-US" sz="2200" dirty="0" err="1"/>
              <a:t>transconductance</a:t>
            </a:r>
            <a:r>
              <a:rPr lang="en-US" sz="2200" dirty="0"/>
              <a:t> amplifier</a:t>
            </a:r>
          </a:p>
          <a:p>
            <a:r>
              <a:rPr lang="en-US" sz="2400" dirty="0"/>
              <a:t>For a single input, the current in the load resistor is given by I</a:t>
            </a:r>
            <a:r>
              <a:rPr lang="en-US" sz="2400" baseline="-25000" dirty="0"/>
              <a:t>L</a:t>
            </a:r>
            <a:r>
              <a:rPr lang="en-US" sz="2400" dirty="0"/>
              <a:t> = I = Vin/R. from this equation it is obvious that the output current I</a:t>
            </a:r>
            <a:r>
              <a:rPr lang="en-US" sz="2400" baseline="-25000" dirty="0"/>
              <a:t>L </a:t>
            </a:r>
            <a:r>
              <a:rPr lang="en-US" sz="2400" dirty="0"/>
              <a:t>is independent of load resistance and is proportional to the input voltage. This is because of the virtual ground at the inverting input terminal of the op-amp.</a:t>
            </a:r>
            <a:endParaRPr lang="en-GB" sz="2200" dirty="0"/>
          </a:p>
        </p:txBody>
      </p:sp>
      <p:pic>
        <p:nvPicPr>
          <p:cNvPr id="11267" name="Picture 3" descr="C:\Users\shree\Desktop\capture3.bmp"/>
          <p:cNvPicPr>
            <a:picLocks noChangeAspect="1" noChangeArrowheads="1"/>
          </p:cNvPicPr>
          <p:nvPr/>
        </p:nvPicPr>
        <p:blipFill>
          <a:blip r:embed="rId2"/>
          <a:srcRect/>
          <a:stretch>
            <a:fillRect/>
          </a:stretch>
        </p:blipFill>
        <p:spPr bwMode="auto">
          <a:xfrm>
            <a:off x="1524000" y="3962400"/>
            <a:ext cx="4733925" cy="2507063"/>
          </a:xfrm>
          <a:prstGeom prst="rect">
            <a:avLst/>
          </a:prstGeom>
          <a:noFill/>
        </p:spPr>
      </p:pic>
      <p:sp>
        <p:nvSpPr>
          <p:cNvPr id="13" name="Slide Number Placeholder 12"/>
          <p:cNvSpPr>
            <a:spLocks noGrp="1"/>
          </p:cNvSpPr>
          <p:nvPr>
            <p:ph type="sldNum" sz="quarter" idx="12"/>
          </p:nvPr>
        </p:nvSpPr>
        <p:spPr/>
        <p:txBody>
          <a:bodyPr/>
          <a:lstStyle/>
          <a:p>
            <a:fld id="{B6F15528-21DE-4FAA-801E-634DDDAF4B2B}" type="slidenum">
              <a:rPr lang="en-US" smtClean="0"/>
              <a:pPr/>
              <a:t>82</a:t>
            </a:fld>
            <a:endParaRPr lang="en-US"/>
          </a:p>
        </p:txBody>
      </p:sp>
    </p:spTree>
    <p:extLst>
      <p:ext uri="{BB962C8B-B14F-4D97-AF65-F5344CB8AC3E}">
        <p14:creationId xmlns:p14="http://schemas.microsoft.com/office/powerpoint/2010/main" val="21453493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57200" y="762000"/>
            <a:ext cx="8229600" cy="838200"/>
          </a:xfrm>
        </p:spPr>
        <p:txBody>
          <a:bodyPr>
            <a:normAutofit/>
          </a:bodyPr>
          <a:lstStyle/>
          <a:p>
            <a:r>
              <a:rPr lang="en-GB" sz="3200" b="1" dirty="0"/>
              <a:t>VOLTAGE REGULATORS :</a:t>
            </a:r>
            <a:r>
              <a:rPr lang="en-US" sz="3200" dirty="0"/>
              <a:t>Introduction</a:t>
            </a:r>
          </a:p>
        </p:txBody>
      </p:sp>
      <p:sp>
        <p:nvSpPr>
          <p:cNvPr id="10243" name="Content Placeholder 2"/>
          <p:cNvSpPr>
            <a:spLocks noGrp="1"/>
          </p:cNvSpPr>
          <p:nvPr>
            <p:ph idx="1"/>
          </p:nvPr>
        </p:nvSpPr>
        <p:spPr>
          <a:xfrm>
            <a:off x="304800" y="3657600"/>
            <a:ext cx="8534400" cy="2743200"/>
          </a:xfrm>
        </p:spPr>
        <p:txBody>
          <a:bodyPr/>
          <a:lstStyle/>
          <a:p>
            <a:pPr>
              <a:defRPr/>
            </a:pPr>
            <a:r>
              <a:rPr lang="en-US" sz="2400" b="1" i="1" dirty="0">
                <a:solidFill>
                  <a:schemeClr val="bg2">
                    <a:lumMod val="25000"/>
                  </a:schemeClr>
                </a:solidFill>
                <a:effectLst>
                  <a:outerShdw blurRad="38100" dist="38100" dir="2700000" algn="tl">
                    <a:srgbClr val="000000">
                      <a:alpha val="43137"/>
                    </a:srgbClr>
                  </a:outerShdw>
                </a:effectLst>
              </a:rPr>
              <a:t>Power supply</a:t>
            </a:r>
            <a:r>
              <a:rPr lang="en-US" sz="2400" dirty="0"/>
              <a:t>: a group of circuits that convert the </a:t>
            </a:r>
            <a:r>
              <a:rPr lang="en-US" sz="2400" b="1" i="1" dirty="0">
                <a:solidFill>
                  <a:srgbClr val="FF0000"/>
                </a:solidFill>
              </a:rPr>
              <a:t>standard ac voltage</a:t>
            </a:r>
            <a:r>
              <a:rPr lang="en-US" sz="2400" dirty="0">
                <a:solidFill>
                  <a:srgbClr val="FF0000"/>
                </a:solidFill>
              </a:rPr>
              <a:t> </a:t>
            </a:r>
            <a:r>
              <a:rPr lang="en-US" sz="2400" dirty="0"/>
              <a:t>(120 V, 60 Hz) provided by the wall outlet to </a:t>
            </a:r>
            <a:r>
              <a:rPr lang="en-US" sz="2400" b="1" i="1" dirty="0">
                <a:solidFill>
                  <a:srgbClr val="FF0000"/>
                </a:solidFill>
              </a:rPr>
              <a:t>constant dc voltage</a:t>
            </a:r>
          </a:p>
          <a:p>
            <a:pPr>
              <a:defRPr/>
            </a:pPr>
            <a:r>
              <a:rPr lang="en-US" sz="2400" b="1" i="1" dirty="0">
                <a:solidFill>
                  <a:schemeClr val="bg2">
                    <a:lumMod val="25000"/>
                  </a:schemeClr>
                </a:solidFill>
                <a:effectLst>
                  <a:outerShdw blurRad="38100" dist="38100" dir="2700000" algn="tl">
                    <a:srgbClr val="000000">
                      <a:alpha val="43137"/>
                    </a:srgbClr>
                  </a:outerShdw>
                </a:effectLst>
              </a:rPr>
              <a:t>Transformer</a:t>
            </a:r>
            <a:r>
              <a:rPr lang="en-US" sz="2400" b="1" i="1" dirty="0">
                <a:effectLst>
                  <a:outerShdw blurRad="38100" dist="38100" dir="2700000" algn="tl">
                    <a:srgbClr val="000000">
                      <a:alpha val="43137"/>
                    </a:srgbClr>
                  </a:outerShdw>
                </a:effectLst>
              </a:rPr>
              <a:t> </a:t>
            </a:r>
            <a:r>
              <a:rPr lang="en-US" sz="2400" dirty="0"/>
              <a:t>: a device that step up or step down the </a:t>
            </a:r>
            <a:r>
              <a:rPr lang="en-US" sz="2400" b="1" i="1" dirty="0">
                <a:solidFill>
                  <a:srgbClr val="FF0000"/>
                </a:solidFill>
              </a:rPr>
              <a:t>ac voltage</a:t>
            </a:r>
            <a:r>
              <a:rPr lang="en-US" sz="2400" dirty="0">
                <a:solidFill>
                  <a:srgbClr val="FF0000"/>
                </a:solidFill>
              </a:rPr>
              <a:t> </a:t>
            </a:r>
            <a:r>
              <a:rPr lang="en-US" sz="2400" dirty="0"/>
              <a:t>provided by the wall outlet to a desired amplitude through the </a:t>
            </a:r>
            <a:r>
              <a:rPr lang="en-US" sz="2400" i="1" dirty="0"/>
              <a:t>action</a:t>
            </a:r>
            <a:r>
              <a:rPr lang="en-US" sz="2400" dirty="0"/>
              <a:t> of a </a:t>
            </a:r>
            <a:r>
              <a:rPr lang="en-US" sz="2400" i="1" dirty="0"/>
              <a:t>magnetic field</a:t>
            </a:r>
            <a:endParaRPr lang="en-US" sz="2400" dirty="0"/>
          </a:p>
          <a:p>
            <a:pPr marL="342900" indent="-342900" defTabSz="979488" eaLnBrk="1" hangingPunct="1">
              <a:defRPr/>
            </a:pPr>
            <a:r>
              <a:rPr lang="en-US" sz="2400" dirty="0">
                <a:cs typeface="Arial" charset="0"/>
              </a:rPr>
              <a:t>.</a:t>
            </a:r>
            <a:endParaRPr lang="en-US" sz="2400" dirty="0"/>
          </a:p>
        </p:txBody>
      </p:sp>
      <p:pic>
        <p:nvPicPr>
          <p:cNvPr id="21508" name="Picture 9" descr="fg15_00100"/>
          <p:cNvPicPr>
            <a:picLocks noChangeAspect="1" noChangeArrowheads="1"/>
          </p:cNvPicPr>
          <p:nvPr/>
        </p:nvPicPr>
        <p:blipFill>
          <a:blip r:embed="rId2"/>
          <a:srcRect l="2634" t="10001" r="3473" b="10001"/>
          <a:stretch>
            <a:fillRect/>
          </a:stretch>
        </p:blipFill>
        <p:spPr bwMode="auto">
          <a:xfrm>
            <a:off x="457200" y="1524000"/>
            <a:ext cx="8153400" cy="18288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B6F15528-21DE-4FAA-801E-634DDDAF4B2B}" type="slidenum">
              <a:rPr lang="en-US" smtClean="0"/>
              <a:pPr/>
              <a:t>83</a:t>
            </a:fld>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57200" y="762000"/>
            <a:ext cx="8229600" cy="838200"/>
          </a:xfrm>
        </p:spPr>
        <p:txBody>
          <a:bodyPr>
            <a:normAutofit/>
          </a:bodyPr>
          <a:lstStyle/>
          <a:p>
            <a:r>
              <a:rPr lang="en-GB" sz="3200" b="1" dirty="0"/>
              <a:t>VOLTAGE REGULATORS :</a:t>
            </a:r>
            <a:r>
              <a:rPr lang="en-US" sz="3200" dirty="0"/>
              <a:t>Introduction</a:t>
            </a:r>
          </a:p>
        </p:txBody>
      </p:sp>
      <p:sp>
        <p:nvSpPr>
          <p:cNvPr id="10243" name="Content Placeholder 2"/>
          <p:cNvSpPr>
            <a:spLocks noGrp="1"/>
          </p:cNvSpPr>
          <p:nvPr>
            <p:ph idx="1"/>
          </p:nvPr>
        </p:nvSpPr>
        <p:spPr>
          <a:xfrm>
            <a:off x="304800" y="1676400"/>
            <a:ext cx="8534400" cy="4724400"/>
          </a:xfrm>
        </p:spPr>
        <p:txBody>
          <a:bodyPr/>
          <a:lstStyle/>
          <a:p>
            <a:pPr marL="342900" indent="-342900" defTabSz="979488">
              <a:defRPr/>
            </a:pPr>
            <a:r>
              <a:rPr lang="en-US" sz="2400" b="1" i="1" dirty="0">
                <a:solidFill>
                  <a:schemeClr val="bg2">
                    <a:lumMod val="25000"/>
                  </a:schemeClr>
                </a:solidFill>
                <a:effectLst>
                  <a:outerShdw blurRad="38100" dist="38100" dir="2700000" algn="tl">
                    <a:srgbClr val="000000">
                      <a:alpha val="43137"/>
                    </a:srgbClr>
                  </a:outerShdw>
                </a:effectLst>
                <a:cs typeface="Arial" charset="0"/>
              </a:rPr>
              <a:t>Rectifier</a:t>
            </a:r>
            <a:r>
              <a:rPr lang="en-US" sz="2400" dirty="0">
                <a:cs typeface="Arial" charset="0"/>
              </a:rPr>
              <a:t>: a diode circuits that converts the </a:t>
            </a:r>
            <a:r>
              <a:rPr lang="en-US" sz="2400" b="1" i="1" dirty="0">
                <a:solidFill>
                  <a:srgbClr val="FF0000"/>
                </a:solidFill>
                <a:cs typeface="Arial" charset="0"/>
              </a:rPr>
              <a:t>ac input voltage</a:t>
            </a:r>
            <a:r>
              <a:rPr lang="en-US" sz="2400" b="1" i="1" dirty="0">
                <a:solidFill>
                  <a:srgbClr val="FFFF00"/>
                </a:solidFill>
                <a:cs typeface="Arial" charset="0"/>
              </a:rPr>
              <a:t> </a:t>
            </a:r>
            <a:r>
              <a:rPr lang="en-US" sz="2400" dirty="0">
                <a:cs typeface="Arial" charset="0"/>
              </a:rPr>
              <a:t>to a </a:t>
            </a:r>
            <a:r>
              <a:rPr lang="en-US" sz="2400" b="1" i="1" dirty="0">
                <a:solidFill>
                  <a:srgbClr val="FF0000"/>
                </a:solidFill>
                <a:cs typeface="Arial" charset="0"/>
              </a:rPr>
              <a:t>pulsating dc voltage </a:t>
            </a:r>
          </a:p>
          <a:p>
            <a:pPr marL="342900" indent="-342900" defTabSz="979488">
              <a:defRPr/>
            </a:pPr>
            <a:r>
              <a:rPr lang="en-US" sz="2400" dirty="0">
                <a:cs typeface="Arial" charset="0"/>
              </a:rPr>
              <a:t>The pulsating dc voltage is </a:t>
            </a:r>
            <a:r>
              <a:rPr lang="en-US" sz="2400" b="1" dirty="0">
                <a:solidFill>
                  <a:srgbClr val="FF0000"/>
                </a:solidFill>
                <a:cs typeface="Arial" charset="0"/>
              </a:rPr>
              <a:t>only suitable</a:t>
            </a:r>
            <a:r>
              <a:rPr lang="en-US" sz="2400" dirty="0">
                <a:cs typeface="Arial" charset="0"/>
              </a:rPr>
              <a:t> to be used as a battery charger, but </a:t>
            </a:r>
            <a:r>
              <a:rPr lang="en-US" sz="2400" b="1" dirty="0">
                <a:solidFill>
                  <a:srgbClr val="FF0000"/>
                </a:solidFill>
                <a:cs typeface="Arial" charset="0"/>
              </a:rPr>
              <a:t>not good enough</a:t>
            </a:r>
            <a:r>
              <a:rPr lang="en-US" sz="2400" dirty="0">
                <a:cs typeface="Arial" charset="0"/>
              </a:rPr>
              <a:t> to be used as a dc power supply in a radio, stereo system, computer and so on.</a:t>
            </a:r>
            <a:endParaRPr lang="en-US" sz="2400" dirty="0"/>
          </a:p>
          <a:p>
            <a:pPr marL="342900" indent="-342900" defTabSz="979488" eaLnBrk="1" hangingPunct="1">
              <a:defRPr/>
            </a:pPr>
            <a:r>
              <a:rPr lang="en-US" sz="2400" b="1" i="1" dirty="0">
                <a:solidFill>
                  <a:schemeClr val="bg2">
                    <a:lumMod val="25000"/>
                  </a:schemeClr>
                </a:solidFill>
                <a:effectLst>
                  <a:outerShdw blurRad="38100" dist="38100" dir="2700000" algn="tl">
                    <a:srgbClr val="000000">
                      <a:alpha val="43137"/>
                    </a:srgbClr>
                  </a:outerShdw>
                </a:effectLst>
              </a:rPr>
              <a:t>Filter</a:t>
            </a:r>
            <a:r>
              <a:rPr lang="en-US" sz="2400" dirty="0"/>
              <a:t>: a circuit used to reduce the fluctuation in the rectified output voltage or ripple. This provides a </a:t>
            </a:r>
            <a:r>
              <a:rPr lang="en-US" sz="2400" b="1" i="1" dirty="0">
                <a:solidFill>
                  <a:srgbClr val="FF0000"/>
                </a:solidFill>
              </a:rPr>
              <a:t>steadier</a:t>
            </a:r>
            <a:r>
              <a:rPr lang="en-US" sz="2400" dirty="0"/>
              <a:t> dc voltage.</a:t>
            </a:r>
          </a:p>
          <a:p>
            <a:pPr marL="342900" indent="-342900" defTabSz="979488" eaLnBrk="1" hangingPunct="1">
              <a:defRPr/>
            </a:pPr>
            <a:r>
              <a:rPr lang="en-US" sz="2400" b="1" i="1" dirty="0">
                <a:solidFill>
                  <a:schemeClr val="bg2">
                    <a:lumMod val="25000"/>
                  </a:schemeClr>
                </a:solidFill>
                <a:effectLst>
                  <a:outerShdw blurRad="38100" dist="38100" dir="2700000" algn="tl">
                    <a:srgbClr val="000000">
                      <a:alpha val="43137"/>
                    </a:srgbClr>
                  </a:outerShdw>
                </a:effectLst>
              </a:rPr>
              <a:t>Regulator</a:t>
            </a:r>
            <a:r>
              <a:rPr lang="en-US" sz="2400" dirty="0"/>
              <a:t>: a circuit used to produces a </a:t>
            </a:r>
            <a:r>
              <a:rPr lang="en-US" sz="2400" b="1" i="1" dirty="0">
                <a:solidFill>
                  <a:srgbClr val="FF0000"/>
                </a:solidFill>
              </a:rPr>
              <a:t>constant</a:t>
            </a:r>
            <a:r>
              <a:rPr lang="en-US" sz="2400" dirty="0">
                <a:solidFill>
                  <a:srgbClr val="FF0000"/>
                </a:solidFill>
              </a:rPr>
              <a:t> </a:t>
            </a:r>
            <a:r>
              <a:rPr lang="en-US" sz="2400" dirty="0"/>
              <a:t>dc output voltage by reducing the ripple to negligible amount</a:t>
            </a:r>
            <a:r>
              <a:rPr lang="en-US" sz="2400" dirty="0">
                <a:cs typeface="Arial" charset="0"/>
              </a:rPr>
              <a:t>. One part of power supply.</a:t>
            </a:r>
          </a:p>
          <a:p>
            <a:pPr marL="342900" indent="-342900" defTabSz="979488" eaLnBrk="1" hangingPunct="1">
              <a:defRPr/>
            </a:pPr>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84</a:t>
            </a:fld>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57200" y="762000"/>
            <a:ext cx="8229600" cy="838200"/>
          </a:xfrm>
        </p:spPr>
        <p:txBody>
          <a:bodyPr>
            <a:normAutofit/>
          </a:bodyPr>
          <a:lstStyle/>
          <a:p>
            <a:r>
              <a:rPr lang="en-GB" sz="3200" b="1" dirty="0"/>
              <a:t>VOLTAGE REGULATORS :</a:t>
            </a:r>
            <a:r>
              <a:rPr lang="en-US" sz="3200" dirty="0"/>
              <a:t>Introduction</a:t>
            </a:r>
          </a:p>
        </p:txBody>
      </p:sp>
      <p:sp>
        <p:nvSpPr>
          <p:cNvPr id="10243" name="Content Placeholder 2"/>
          <p:cNvSpPr>
            <a:spLocks noGrp="1"/>
          </p:cNvSpPr>
          <p:nvPr>
            <p:ph idx="1"/>
          </p:nvPr>
        </p:nvSpPr>
        <p:spPr>
          <a:xfrm>
            <a:off x="304800" y="1676400"/>
            <a:ext cx="8534400" cy="4724400"/>
          </a:xfrm>
        </p:spPr>
        <p:txBody>
          <a:bodyPr/>
          <a:lstStyle/>
          <a:p>
            <a:pPr marL="342900" indent="-342900" defTabSz="979488">
              <a:defRPr/>
            </a:pPr>
            <a:r>
              <a:rPr lang="en-US" sz="2400" dirty="0"/>
              <a:t>Voltage regulation is the process of keeping a voltage steady under conditions of changing applied voltage, changing load and temperature. </a:t>
            </a:r>
          </a:p>
          <a:p>
            <a:pPr marL="342900" indent="-342900" defTabSz="979488">
              <a:defRPr/>
            </a:pPr>
            <a:r>
              <a:rPr lang="en-US" sz="2400" dirty="0"/>
              <a:t>There are two types of voltage regulators: shunt and series. </a:t>
            </a:r>
          </a:p>
          <a:p>
            <a:pPr marL="342900" indent="-342900" defTabSz="979488">
              <a:buNone/>
              <a:defRPr/>
            </a:pPr>
            <a:endParaRPr lang="en-GB" sz="2400" b="1" dirty="0"/>
          </a:p>
          <a:p>
            <a:pPr marL="342900" indent="-342900" defTabSz="979488">
              <a:buNone/>
              <a:defRPr/>
            </a:pPr>
            <a:r>
              <a:rPr lang="en-GB" sz="2400" b="1" dirty="0"/>
              <a:t>NEED FOR REGULATORS</a:t>
            </a:r>
          </a:p>
          <a:p>
            <a:pPr>
              <a:buNone/>
            </a:pPr>
            <a:r>
              <a:rPr lang="en-US" sz="2400" dirty="0"/>
              <a:t>A voltage regulator is used for two reasons:-</a:t>
            </a:r>
          </a:p>
          <a:p>
            <a:r>
              <a:rPr lang="en-US" sz="2400" dirty="0"/>
              <a:t>To regulate or vary the output voltage of the circuit.</a:t>
            </a:r>
          </a:p>
          <a:p>
            <a:r>
              <a:rPr lang="en-US" sz="2400" dirty="0"/>
              <a:t>To keep the output voltage constant at the desired value in-spite of variations in the supply voltage or in the load current.</a:t>
            </a:r>
          </a:p>
          <a:p>
            <a:pPr marL="342900" indent="-342900" defTabSz="979488">
              <a:buNone/>
              <a:defRPr/>
            </a:pPr>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85</a:t>
            </a:fld>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57200" y="762000"/>
            <a:ext cx="8686800" cy="838200"/>
          </a:xfrm>
        </p:spPr>
        <p:txBody>
          <a:bodyPr>
            <a:noAutofit/>
          </a:bodyPr>
          <a:lstStyle/>
          <a:p>
            <a:r>
              <a:rPr lang="en-GB" sz="2600" b="1" dirty="0"/>
              <a:t>VOLTAGE REGULATORS:</a:t>
            </a:r>
            <a:br>
              <a:rPr lang="en-GB" sz="2600" b="1" dirty="0"/>
            </a:br>
            <a:r>
              <a:rPr lang="en-US" sz="2800" b="1" dirty="0"/>
              <a:t> Factors Affecting the Load Voltage:</a:t>
            </a:r>
            <a:endParaRPr lang="en-US" sz="2600" dirty="0"/>
          </a:p>
        </p:txBody>
      </p:sp>
      <p:pic>
        <p:nvPicPr>
          <p:cNvPr id="12290" name="Picture 2" descr="C:\Users\shree\Desktop\capture1.bmp"/>
          <p:cNvPicPr>
            <a:picLocks noChangeAspect="1" noChangeArrowheads="1"/>
          </p:cNvPicPr>
          <p:nvPr/>
        </p:nvPicPr>
        <p:blipFill>
          <a:blip r:embed="rId2"/>
          <a:srcRect/>
          <a:stretch>
            <a:fillRect/>
          </a:stretch>
        </p:blipFill>
        <p:spPr bwMode="auto">
          <a:xfrm>
            <a:off x="533400" y="1981200"/>
            <a:ext cx="8153400" cy="4000500"/>
          </a:xfrm>
          <a:prstGeom prst="rect">
            <a:avLst/>
          </a:prstGeom>
          <a:noFill/>
        </p:spPr>
      </p:pic>
      <p:sp>
        <p:nvSpPr>
          <p:cNvPr id="5" name="Slide Number Placeholder 4"/>
          <p:cNvSpPr>
            <a:spLocks noGrp="1"/>
          </p:cNvSpPr>
          <p:nvPr>
            <p:ph type="sldNum" sz="quarter" idx="12"/>
          </p:nvPr>
        </p:nvSpPr>
        <p:spPr/>
        <p:txBody>
          <a:bodyPr/>
          <a:lstStyle/>
          <a:p>
            <a:fld id="{B6F15528-21DE-4FAA-801E-634DDDAF4B2B}" type="slidenum">
              <a:rPr lang="en-US" smtClean="0"/>
              <a:pPr/>
              <a:t>86</a:t>
            </a:fld>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noAutofit/>
          </a:bodyPr>
          <a:lstStyle/>
          <a:p>
            <a:r>
              <a:rPr lang="en-GB" sz="2600" b="1" dirty="0"/>
              <a:t>VOLTAGE REGULATORS:</a:t>
            </a:r>
            <a:br>
              <a:rPr lang="en-GB" sz="2600" b="1" dirty="0"/>
            </a:br>
            <a:r>
              <a:rPr lang="en-US" sz="2800" b="1" dirty="0"/>
              <a:t> Performance Parameters of a Power Supply: </a:t>
            </a:r>
            <a:endParaRPr lang="en-US" sz="2600" dirty="0"/>
          </a:p>
        </p:txBody>
      </p:sp>
      <p:pic>
        <p:nvPicPr>
          <p:cNvPr id="13314" name="Picture 2" descr="C:\Users\shree\Desktop\capture2.bmp"/>
          <p:cNvPicPr>
            <a:picLocks noChangeAspect="1" noChangeArrowheads="1"/>
          </p:cNvPicPr>
          <p:nvPr/>
        </p:nvPicPr>
        <p:blipFill>
          <a:blip r:embed="rId2"/>
          <a:srcRect/>
          <a:stretch>
            <a:fillRect/>
          </a:stretch>
        </p:blipFill>
        <p:spPr bwMode="auto">
          <a:xfrm>
            <a:off x="304800" y="2590800"/>
            <a:ext cx="8620125" cy="3695700"/>
          </a:xfrm>
          <a:prstGeom prst="rect">
            <a:avLst/>
          </a:prstGeom>
          <a:noFill/>
        </p:spPr>
      </p:pic>
      <p:sp>
        <p:nvSpPr>
          <p:cNvPr id="4" name="Slide Number Placeholder 3"/>
          <p:cNvSpPr>
            <a:spLocks noGrp="1"/>
          </p:cNvSpPr>
          <p:nvPr>
            <p:ph type="sldNum" sz="quarter" idx="12"/>
          </p:nvPr>
        </p:nvSpPr>
        <p:spPr/>
        <p:txBody>
          <a:bodyPr/>
          <a:lstStyle/>
          <a:p>
            <a:fld id="{B6F15528-21DE-4FAA-801E-634DDDAF4B2B}" type="slidenum">
              <a:rPr lang="en-US" smtClean="0"/>
              <a:pPr/>
              <a:t>87</a:t>
            </a:fld>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57200" y="762000"/>
            <a:ext cx="8686800" cy="838200"/>
          </a:xfrm>
        </p:spPr>
        <p:txBody>
          <a:bodyPr>
            <a:noAutofit/>
          </a:bodyPr>
          <a:lstStyle/>
          <a:p>
            <a:r>
              <a:rPr lang="en-GB" sz="2600" b="1" dirty="0"/>
              <a:t>VOLTAGE REGULATORS:</a:t>
            </a:r>
            <a:br>
              <a:rPr lang="en-GB" sz="2600" b="1" dirty="0"/>
            </a:br>
            <a:r>
              <a:rPr lang="en-US" sz="2800" b="1" dirty="0"/>
              <a:t> Performance Parameters of a Power Supply: </a:t>
            </a:r>
            <a:endParaRPr lang="en-US" sz="2600" dirty="0"/>
          </a:p>
        </p:txBody>
      </p:sp>
      <p:pic>
        <p:nvPicPr>
          <p:cNvPr id="14338" name="Picture 2" descr="C:\Users\shree\Desktop\capture4.bmp"/>
          <p:cNvPicPr>
            <a:picLocks noChangeAspect="1" noChangeArrowheads="1"/>
          </p:cNvPicPr>
          <p:nvPr/>
        </p:nvPicPr>
        <p:blipFill>
          <a:blip r:embed="rId2"/>
          <a:srcRect/>
          <a:stretch>
            <a:fillRect/>
          </a:stretch>
        </p:blipFill>
        <p:spPr bwMode="auto">
          <a:xfrm>
            <a:off x="914400" y="1781175"/>
            <a:ext cx="7543800" cy="5076825"/>
          </a:xfrm>
          <a:prstGeom prst="rect">
            <a:avLst/>
          </a:prstGeom>
          <a:noFill/>
        </p:spPr>
      </p:pic>
      <p:sp>
        <p:nvSpPr>
          <p:cNvPr id="5" name="Slide Number Placeholder 4"/>
          <p:cNvSpPr>
            <a:spLocks noGrp="1"/>
          </p:cNvSpPr>
          <p:nvPr>
            <p:ph type="sldNum" sz="quarter" idx="12"/>
          </p:nvPr>
        </p:nvSpPr>
        <p:spPr/>
        <p:txBody>
          <a:bodyPr/>
          <a:lstStyle/>
          <a:p>
            <a:fld id="{B6F15528-21DE-4FAA-801E-634DDDAF4B2B}" type="slidenum">
              <a:rPr lang="en-US" smtClean="0"/>
              <a:pPr/>
              <a:t>88</a:t>
            </a:fld>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57200" y="762000"/>
            <a:ext cx="8686800" cy="838200"/>
          </a:xfrm>
        </p:spPr>
        <p:txBody>
          <a:bodyPr>
            <a:noAutofit/>
          </a:bodyPr>
          <a:lstStyle/>
          <a:p>
            <a:r>
              <a:rPr lang="en-GB" sz="2600" b="1" dirty="0"/>
              <a:t>VOLTAGE REGULATORS: </a:t>
            </a:r>
            <a:r>
              <a:rPr lang="en-US" sz="2800" b="1" dirty="0"/>
              <a:t> Types of Regulator</a:t>
            </a:r>
            <a:endParaRPr lang="en-US" sz="2600" b="1" dirty="0"/>
          </a:p>
        </p:txBody>
      </p:sp>
      <p:sp>
        <p:nvSpPr>
          <p:cNvPr id="10243" name="Content Placeholder 2"/>
          <p:cNvSpPr>
            <a:spLocks noGrp="1"/>
          </p:cNvSpPr>
          <p:nvPr>
            <p:ph idx="1"/>
          </p:nvPr>
        </p:nvSpPr>
        <p:spPr>
          <a:xfrm>
            <a:off x="304800" y="1676400"/>
            <a:ext cx="8534400" cy="4724400"/>
          </a:xfrm>
        </p:spPr>
        <p:txBody>
          <a:bodyPr/>
          <a:lstStyle/>
          <a:p>
            <a:pPr marL="342900" indent="-342900" defTabSz="979488">
              <a:defRPr/>
            </a:pPr>
            <a:r>
              <a:rPr lang="en-US" sz="2400" dirty="0"/>
              <a:t>The series regulator is connected in </a:t>
            </a:r>
            <a:r>
              <a:rPr lang="en-US" sz="2400" b="1" dirty="0">
                <a:solidFill>
                  <a:srgbClr val="FFC000"/>
                </a:solidFill>
              </a:rPr>
              <a:t>series</a:t>
            </a:r>
            <a:r>
              <a:rPr lang="en-US" sz="2400" dirty="0"/>
              <a:t> with the load </a:t>
            </a:r>
          </a:p>
          <a:p>
            <a:pPr marL="342900" indent="-342900" defTabSz="979488">
              <a:defRPr/>
            </a:pPr>
            <a:r>
              <a:rPr lang="en-US" sz="2400" dirty="0"/>
              <a:t>The shunt regulator is connected in </a:t>
            </a:r>
            <a:r>
              <a:rPr lang="en-US" sz="2400" b="1" dirty="0">
                <a:solidFill>
                  <a:srgbClr val="00B0F0"/>
                </a:solidFill>
              </a:rPr>
              <a:t>parallel</a:t>
            </a:r>
            <a:r>
              <a:rPr lang="en-US" sz="2400" dirty="0"/>
              <a:t> with the load.</a:t>
            </a:r>
          </a:p>
          <a:p>
            <a:pPr marL="342900" indent="-342900" defTabSz="979488">
              <a:defRPr/>
            </a:pPr>
            <a:endParaRPr lang="en-US" sz="2400" dirty="0"/>
          </a:p>
        </p:txBody>
      </p:sp>
      <p:pic>
        <p:nvPicPr>
          <p:cNvPr id="4" name="Picture 7" descr="F21-03"/>
          <p:cNvPicPr>
            <a:picLocks noChangeAspect="1" noChangeArrowheads="1"/>
          </p:cNvPicPr>
          <p:nvPr/>
        </p:nvPicPr>
        <p:blipFill>
          <a:blip r:embed="rId2"/>
          <a:srcRect l="2649" t="9206" r="1755" b="9079"/>
          <a:stretch>
            <a:fillRect/>
          </a:stretch>
        </p:blipFill>
        <p:spPr bwMode="auto">
          <a:xfrm>
            <a:off x="533400" y="3124200"/>
            <a:ext cx="8305800" cy="20574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B6F15528-21DE-4FAA-801E-634DDDAF4B2B}" type="slidenum">
              <a:rPr lang="en-US" smtClean="0"/>
              <a:pPr/>
              <a:t>89</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Photodiode : </a:t>
            </a:r>
            <a:r>
              <a:rPr lang="en-GB" dirty="0"/>
              <a:t>Working Principle</a:t>
            </a:r>
          </a:p>
        </p:txBody>
      </p:sp>
      <p:sp>
        <p:nvSpPr>
          <p:cNvPr id="4" name="Content Placeholder 3"/>
          <p:cNvSpPr>
            <a:spLocks noGrp="1"/>
          </p:cNvSpPr>
          <p:nvPr>
            <p:ph idx="1"/>
          </p:nvPr>
        </p:nvSpPr>
        <p:spPr/>
        <p:txBody>
          <a:bodyPr>
            <a:normAutofit/>
          </a:bodyPr>
          <a:lstStyle/>
          <a:p>
            <a:r>
              <a:rPr lang="en-US" dirty="0"/>
              <a:t>The junction of Photodiode is illuminated by the light source; the photons strike the junction surface. </a:t>
            </a:r>
          </a:p>
          <a:p>
            <a:r>
              <a:rPr lang="en-US" dirty="0"/>
              <a:t>The photons impart their energy in the form of light to the junction. </a:t>
            </a:r>
          </a:p>
          <a:p>
            <a:r>
              <a:rPr lang="en-US" dirty="0"/>
              <a:t>Due to which electrons from valence band get the energy to jump into the conduction band. </a:t>
            </a:r>
          </a:p>
          <a:p>
            <a:r>
              <a:rPr lang="en-US" dirty="0"/>
              <a:t>This leaves positively charged holes in the valence band, so producing 'electron-hole pairs' in the depletion layer. </a:t>
            </a:r>
          </a:p>
        </p:txBody>
      </p:sp>
      <p:sp>
        <p:nvSpPr>
          <p:cNvPr id="5" name="Slide Number Placeholder 4"/>
          <p:cNvSpPr>
            <a:spLocks noGrp="1"/>
          </p:cNvSpPr>
          <p:nvPr>
            <p:ph type="sldNum" sz="quarter" idx="12"/>
          </p:nvPr>
        </p:nvSpPr>
        <p:spPr/>
        <p:txBody>
          <a:bodyPr/>
          <a:lstStyle/>
          <a:p>
            <a:fld id="{B6F15528-21DE-4FAA-801E-634DDDAF4B2B}" type="slidenum">
              <a:rPr lang="en-US" smtClean="0"/>
              <a:pPr/>
              <a:t>9</a:t>
            </a:fld>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noAutofit/>
          </a:bodyPr>
          <a:lstStyle/>
          <a:p>
            <a:r>
              <a:rPr lang="en-GB" sz="2600" b="1" dirty="0"/>
              <a:t>VOLTAGE REGULATORS: </a:t>
            </a:r>
            <a:r>
              <a:rPr lang="en-US" sz="2800" b="1" dirty="0"/>
              <a:t> Series Regulator Circuit</a:t>
            </a:r>
            <a:endParaRPr lang="en-US" sz="2600" b="1" dirty="0"/>
          </a:p>
        </p:txBody>
      </p:sp>
      <p:sp>
        <p:nvSpPr>
          <p:cNvPr id="6" name="Content Placeholder 5"/>
          <p:cNvSpPr>
            <a:spLocks noGrp="1"/>
          </p:cNvSpPr>
          <p:nvPr>
            <p:ph sz="quarter" idx="2"/>
          </p:nvPr>
        </p:nvSpPr>
        <p:spPr>
          <a:xfrm>
            <a:off x="381000" y="2362200"/>
            <a:ext cx="4041648" cy="4232519"/>
          </a:xfrm>
        </p:spPr>
        <p:txBody>
          <a:bodyPr/>
          <a:lstStyle/>
          <a:p>
            <a:r>
              <a:rPr lang="en-US" b="1" dirty="0">
                <a:solidFill>
                  <a:srgbClr val="FF0000"/>
                </a:solidFill>
              </a:rPr>
              <a:t>Control element</a:t>
            </a:r>
            <a:r>
              <a:rPr lang="en-US" dirty="0"/>
              <a:t> in series with load between input and output.</a:t>
            </a:r>
          </a:p>
          <a:p>
            <a:r>
              <a:rPr lang="en-US" dirty="0"/>
              <a:t>Output </a:t>
            </a:r>
            <a:r>
              <a:rPr lang="en-US" b="1" dirty="0">
                <a:solidFill>
                  <a:srgbClr val="FF0000"/>
                </a:solidFill>
              </a:rPr>
              <a:t>sample circuit </a:t>
            </a:r>
            <a:r>
              <a:rPr lang="en-US" dirty="0"/>
              <a:t>senses a change in output voltage.</a:t>
            </a:r>
          </a:p>
          <a:p>
            <a:r>
              <a:rPr lang="en-US" b="1" dirty="0">
                <a:solidFill>
                  <a:srgbClr val="FF0000"/>
                </a:solidFill>
              </a:rPr>
              <a:t>Error detector </a:t>
            </a:r>
            <a:r>
              <a:rPr lang="en-US" dirty="0"/>
              <a:t>compares sample voltage with reference voltage → causes control element to compensate in order to maintain a constant output voltage</a:t>
            </a:r>
            <a:endParaRPr lang="en-GB" dirty="0"/>
          </a:p>
        </p:txBody>
      </p:sp>
      <p:pic>
        <p:nvPicPr>
          <p:cNvPr id="9" name="Picture 4" descr="4"/>
          <p:cNvPicPr>
            <a:picLocks noGrp="1" noChangeAspect="1" noChangeArrowheads="1"/>
          </p:cNvPicPr>
          <p:nvPr>
            <p:ph sz="half" idx="2"/>
          </p:nvPr>
        </p:nvPicPr>
        <p:blipFill>
          <a:blip r:embed="rId2"/>
          <a:srcRect l="42944" b="34418"/>
          <a:stretch>
            <a:fillRect/>
          </a:stretch>
        </p:blipFill>
        <p:spPr>
          <a:xfrm>
            <a:off x="4529137" y="2971800"/>
            <a:ext cx="4614863" cy="2895600"/>
          </a:xfrm>
        </p:spPr>
      </p:pic>
      <p:sp>
        <p:nvSpPr>
          <p:cNvPr id="11" name="Slide Number Placeholder 10"/>
          <p:cNvSpPr>
            <a:spLocks noGrp="1"/>
          </p:cNvSpPr>
          <p:nvPr>
            <p:ph type="sldNum" sz="quarter" idx="11"/>
          </p:nvPr>
        </p:nvSpPr>
        <p:spPr/>
        <p:txBody>
          <a:bodyPr/>
          <a:lstStyle/>
          <a:p>
            <a:fld id="{B6F15528-21DE-4FAA-801E-634DDDAF4B2B}" type="slidenum">
              <a:rPr lang="en-US" smtClean="0"/>
              <a:pPr/>
              <a:t>90</a:t>
            </a:fld>
            <a:endParaRPr 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noAutofit/>
          </a:bodyPr>
          <a:lstStyle/>
          <a:p>
            <a:r>
              <a:rPr lang="en-GB" sz="2600" b="1" dirty="0"/>
              <a:t>VOLTAGE REGULATORS: </a:t>
            </a:r>
            <a:r>
              <a:rPr lang="en-US" sz="2800" b="1" dirty="0"/>
              <a:t> Series Regulator Circuit</a:t>
            </a:r>
            <a:endParaRPr lang="en-US" sz="2600" b="1" dirty="0"/>
          </a:p>
        </p:txBody>
      </p:sp>
      <p:sp>
        <p:nvSpPr>
          <p:cNvPr id="6" name="Content Placeholder 5"/>
          <p:cNvSpPr>
            <a:spLocks noGrp="1"/>
          </p:cNvSpPr>
          <p:nvPr>
            <p:ph sz="quarter" idx="2"/>
          </p:nvPr>
        </p:nvSpPr>
        <p:spPr>
          <a:xfrm>
            <a:off x="381000" y="2362200"/>
            <a:ext cx="4041648" cy="4232519"/>
          </a:xfrm>
        </p:spPr>
        <p:txBody>
          <a:bodyPr>
            <a:normAutofit fontScale="92500" lnSpcReduction="10000"/>
          </a:bodyPr>
          <a:lstStyle/>
          <a:p>
            <a:r>
              <a:rPr lang="en-US" dirty="0"/>
              <a:t>The unregulated input voltage provides current to the load.</a:t>
            </a:r>
          </a:p>
          <a:p>
            <a:r>
              <a:rPr lang="en-US" dirty="0"/>
              <a:t>Some of the current is pulled away by the </a:t>
            </a:r>
            <a:r>
              <a:rPr lang="en-US" b="1" dirty="0">
                <a:solidFill>
                  <a:srgbClr val="FF0000"/>
                </a:solidFill>
              </a:rPr>
              <a:t>control element</a:t>
            </a:r>
            <a:r>
              <a:rPr lang="en-US" dirty="0"/>
              <a:t>.</a:t>
            </a:r>
          </a:p>
          <a:p>
            <a:r>
              <a:rPr lang="en-US" dirty="0"/>
              <a:t>If the load voltage tries to change due to a change in the load resistance, the </a:t>
            </a:r>
            <a:r>
              <a:rPr lang="en-US" b="1" dirty="0">
                <a:solidFill>
                  <a:srgbClr val="FF0000"/>
                </a:solidFill>
              </a:rPr>
              <a:t>sampling circuit</a:t>
            </a:r>
            <a:r>
              <a:rPr lang="en-US" dirty="0"/>
              <a:t> provides a feedback signal to a </a:t>
            </a:r>
            <a:r>
              <a:rPr lang="en-US" b="1" dirty="0">
                <a:solidFill>
                  <a:srgbClr val="FF0000"/>
                </a:solidFill>
              </a:rPr>
              <a:t>comparator</a:t>
            </a:r>
            <a:r>
              <a:rPr lang="en-US" dirty="0"/>
              <a:t>.</a:t>
            </a:r>
          </a:p>
          <a:p>
            <a:r>
              <a:rPr lang="en-US" dirty="0"/>
              <a:t>The resulting difference voltage then provides a control signal to vary the amount of the current shunted away from the load to maintain the regulated output voltage across the load.</a:t>
            </a:r>
          </a:p>
          <a:p>
            <a:endParaRPr lang="en-GB" dirty="0"/>
          </a:p>
        </p:txBody>
      </p:sp>
      <p:pic>
        <p:nvPicPr>
          <p:cNvPr id="7" name="Content Placeholder 6" descr="fg15_02000"/>
          <p:cNvPicPr>
            <a:picLocks noGrp="1" noChangeAspect="1" noChangeArrowheads="1"/>
          </p:cNvPicPr>
          <p:nvPr>
            <p:ph sz="half" idx="2"/>
          </p:nvPr>
        </p:nvPicPr>
        <p:blipFill>
          <a:blip r:embed="rId2"/>
          <a:srcRect/>
          <a:stretch>
            <a:fillRect/>
          </a:stretch>
        </p:blipFill>
        <p:spPr>
          <a:xfrm>
            <a:off x="4432610" y="2362200"/>
            <a:ext cx="4711390" cy="2971800"/>
          </a:xfrm>
          <a:noFill/>
        </p:spPr>
      </p:pic>
      <p:sp>
        <p:nvSpPr>
          <p:cNvPr id="8" name="Slide Number Placeholder 7"/>
          <p:cNvSpPr>
            <a:spLocks noGrp="1"/>
          </p:cNvSpPr>
          <p:nvPr>
            <p:ph type="sldNum" sz="quarter" idx="11"/>
          </p:nvPr>
        </p:nvSpPr>
        <p:spPr/>
        <p:txBody>
          <a:bodyPr/>
          <a:lstStyle/>
          <a:p>
            <a:fld id="{B6F15528-21DE-4FAA-801E-634DDDAF4B2B}" type="slidenum">
              <a:rPr lang="en-US" smtClean="0"/>
              <a:pPr/>
              <a:t>91</a:t>
            </a:fld>
            <a:endParaRPr 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 to A and A to D converter</a:t>
            </a:r>
            <a:endParaRPr lang="en-GB" dirty="0"/>
          </a:p>
        </p:txBody>
      </p:sp>
      <p:sp>
        <p:nvSpPr>
          <p:cNvPr id="3" name="Content Placeholder 2"/>
          <p:cNvSpPr>
            <a:spLocks noGrp="1"/>
          </p:cNvSpPr>
          <p:nvPr>
            <p:ph idx="1"/>
          </p:nvPr>
        </p:nvSpPr>
        <p:spPr/>
        <p:txBody>
          <a:bodyPr/>
          <a:lstStyle/>
          <a:p>
            <a:r>
              <a:rPr lang="en-US" dirty="0"/>
              <a:t>WHY A to D?</a:t>
            </a:r>
          </a:p>
          <a:p>
            <a:pPr lvl="1"/>
            <a:r>
              <a:rPr lang="en-US" dirty="0"/>
              <a:t>Real world signal appear in analog form</a:t>
            </a:r>
          </a:p>
          <a:p>
            <a:pPr lvl="1"/>
            <a:r>
              <a:rPr lang="en-US" dirty="0"/>
              <a:t>Difficult to process, transmit, store in physical form</a:t>
            </a:r>
          </a:p>
          <a:p>
            <a:pPr lvl="1"/>
            <a:r>
              <a:rPr lang="en-US" dirty="0"/>
              <a:t>Computer perform operation quickly , efficiently</a:t>
            </a:r>
          </a:p>
          <a:p>
            <a:pPr lvl="1"/>
            <a:r>
              <a:rPr lang="en-US" dirty="0"/>
              <a:t>Development in digital technology</a:t>
            </a:r>
          </a:p>
          <a:p>
            <a:r>
              <a:rPr lang="en-US" dirty="0"/>
              <a:t>WHY D to A?</a:t>
            </a:r>
          </a:p>
          <a:p>
            <a:pPr lvl="1"/>
            <a:r>
              <a:rPr lang="en-US" dirty="0"/>
              <a:t>Computer need to communicate with physical processes , people</a:t>
            </a:r>
          </a:p>
          <a:p>
            <a:endParaRPr lang="en-US" dirty="0"/>
          </a:p>
          <a:p>
            <a:endParaRPr lang="en-GB"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92</a:t>
            </a:fld>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A/D and D/A Converter</a:t>
            </a:r>
            <a:endParaRPr lang="en-GB" dirty="0"/>
          </a:p>
        </p:txBody>
      </p:sp>
      <p:pic>
        <p:nvPicPr>
          <p:cNvPr id="1026" name="Picture 2"/>
          <p:cNvPicPr>
            <a:picLocks noGrp="1" noChangeAspect="1" noChangeArrowheads="1"/>
          </p:cNvPicPr>
          <p:nvPr>
            <p:ph idx="1"/>
          </p:nvPr>
        </p:nvPicPr>
        <p:blipFill>
          <a:blip r:embed="rId2"/>
          <a:srcRect/>
          <a:stretch>
            <a:fillRect/>
          </a:stretch>
        </p:blipFill>
        <p:spPr bwMode="auto">
          <a:xfrm>
            <a:off x="985837" y="2743200"/>
            <a:ext cx="7172325" cy="3352799"/>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93</a:t>
            </a:fld>
            <a:endParaRPr 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A/D and D/A Converter</a:t>
            </a:r>
            <a:endParaRPr lang="en-GB" dirty="0"/>
          </a:p>
        </p:txBody>
      </p:sp>
      <p:sp>
        <p:nvSpPr>
          <p:cNvPr id="4" name="Content Placeholder 3"/>
          <p:cNvSpPr>
            <a:spLocks noGrp="1"/>
          </p:cNvSpPr>
          <p:nvPr>
            <p:ph idx="1"/>
          </p:nvPr>
        </p:nvSpPr>
        <p:spPr/>
        <p:txBody>
          <a:bodyPr>
            <a:normAutofit/>
          </a:bodyPr>
          <a:lstStyle/>
          <a:p>
            <a:pPr marL="624078" indent="-514350">
              <a:buFont typeface="+mj-lt"/>
              <a:buAutoNum type="arabicPeriod"/>
            </a:pPr>
            <a:r>
              <a:rPr lang="en-US" dirty="0"/>
              <a:t>Obtain analog signal from sensor or transducer</a:t>
            </a:r>
          </a:p>
          <a:p>
            <a:pPr marL="624078" indent="-514350">
              <a:buFont typeface="+mj-lt"/>
              <a:buAutoNum type="arabicPeriod"/>
            </a:pPr>
            <a:r>
              <a:rPr lang="en-US" dirty="0"/>
              <a:t>Using anti aliasing filter restrict bandwidth of the signal</a:t>
            </a:r>
          </a:p>
          <a:p>
            <a:pPr marL="624078" indent="-514350">
              <a:buFont typeface="+mj-lt"/>
              <a:buAutoNum type="arabicPeriod"/>
            </a:pPr>
            <a:r>
              <a:rPr lang="en-US" dirty="0"/>
              <a:t>Sample the signal at a frequency rate more than twice maximum frequency of band limited frequency</a:t>
            </a:r>
          </a:p>
          <a:p>
            <a:pPr marL="624078" indent="-514350">
              <a:buFont typeface="+mj-lt"/>
              <a:buAutoNum type="arabicPeriod"/>
            </a:pPr>
            <a:r>
              <a:rPr lang="en-US" dirty="0"/>
              <a:t>Hold sampled signal using hold circuit during conversion</a:t>
            </a:r>
          </a:p>
          <a:p>
            <a:pPr marL="624078" indent="-514350">
              <a:buNone/>
            </a:pPr>
            <a:endParaRPr lang="en-US" dirty="0"/>
          </a:p>
          <a:p>
            <a:endParaRPr lang="en-US" dirty="0"/>
          </a:p>
          <a:p>
            <a:endParaRPr lang="en-GB"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94</a:t>
            </a:fld>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A/D and D/A Converter</a:t>
            </a:r>
            <a:endParaRPr lang="en-GB" dirty="0"/>
          </a:p>
        </p:txBody>
      </p:sp>
      <p:sp>
        <p:nvSpPr>
          <p:cNvPr id="4" name="Content Placeholder 3"/>
          <p:cNvSpPr>
            <a:spLocks noGrp="1"/>
          </p:cNvSpPr>
          <p:nvPr>
            <p:ph idx="1"/>
          </p:nvPr>
        </p:nvSpPr>
        <p:spPr/>
        <p:txBody>
          <a:bodyPr>
            <a:normAutofit/>
          </a:bodyPr>
          <a:lstStyle/>
          <a:p>
            <a:pPr marL="624078" indent="-514350">
              <a:buFont typeface="+mj-lt"/>
              <a:buAutoNum type="arabicPeriod"/>
            </a:pPr>
            <a:r>
              <a:rPr lang="en-US" dirty="0"/>
              <a:t>Feed the discrete signal to A to D Converter</a:t>
            </a:r>
          </a:p>
          <a:p>
            <a:pPr marL="624078" indent="-514350">
              <a:buFont typeface="+mj-lt"/>
              <a:buAutoNum type="arabicPeriod"/>
            </a:pPr>
            <a:r>
              <a:rPr lang="en-US" dirty="0"/>
              <a:t>A to D Converter converts the signal to digital signal</a:t>
            </a:r>
          </a:p>
          <a:p>
            <a:pPr marL="624078" indent="-514350">
              <a:buFont typeface="+mj-lt"/>
              <a:buAutoNum type="arabicPeriod"/>
            </a:pPr>
            <a:r>
              <a:rPr lang="en-US" dirty="0"/>
              <a:t>Digital signal is converted to analog signal using D to A Converter</a:t>
            </a:r>
          </a:p>
          <a:p>
            <a:pPr marL="624078" indent="-514350">
              <a:buFont typeface="+mj-lt"/>
              <a:buAutoNum type="arabicPeriod"/>
            </a:pPr>
            <a:r>
              <a:rPr lang="en-US" dirty="0"/>
              <a:t>Output of D to A Converter is  stair case waveform</a:t>
            </a:r>
          </a:p>
          <a:p>
            <a:pPr marL="624078" indent="-514350">
              <a:buFont typeface="+mj-lt"/>
              <a:buAutoNum type="arabicPeriod"/>
            </a:pPr>
            <a:r>
              <a:rPr lang="en-US" dirty="0"/>
              <a:t>Stair case waveform is passed through smoothing filter to remove quantized noise</a:t>
            </a:r>
          </a:p>
          <a:p>
            <a:pPr marL="624078" indent="-514350">
              <a:buFont typeface="+mj-lt"/>
              <a:buAutoNum type="arabicPeriod"/>
            </a:pPr>
            <a:endParaRPr lang="en-US" dirty="0"/>
          </a:p>
          <a:p>
            <a:endParaRPr lang="en-US" dirty="0"/>
          </a:p>
          <a:p>
            <a:endParaRPr lang="en-GB"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95</a:t>
            </a:fld>
            <a:endParaRPr 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762000"/>
          </a:xfrm>
        </p:spPr>
        <p:txBody>
          <a:bodyPr/>
          <a:lstStyle/>
          <a:p>
            <a:r>
              <a:rPr lang="en-GB" dirty="0"/>
              <a:t>Basic DAC Techniques</a:t>
            </a:r>
          </a:p>
        </p:txBody>
      </p:sp>
      <p:pic>
        <p:nvPicPr>
          <p:cNvPr id="2050" name="Picture 2"/>
          <p:cNvPicPr>
            <a:picLocks noChangeAspect="1" noChangeArrowheads="1"/>
          </p:cNvPicPr>
          <p:nvPr/>
        </p:nvPicPr>
        <p:blipFill>
          <a:blip r:embed="rId2"/>
          <a:srcRect/>
          <a:stretch>
            <a:fillRect/>
          </a:stretch>
        </p:blipFill>
        <p:spPr bwMode="auto">
          <a:xfrm>
            <a:off x="457200" y="1371600"/>
            <a:ext cx="7434847" cy="2643187"/>
          </a:xfrm>
          <a:prstGeom prst="rect">
            <a:avLst/>
          </a:prstGeom>
          <a:noFill/>
          <a:ln w="9525">
            <a:noFill/>
            <a:miter lim="800000"/>
            <a:headEnd/>
            <a:tailEnd/>
          </a:ln>
          <a:effectLst/>
        </p:spPr>
      </p:pic>
      <p:pic>
        <p:nvPicPr>
          <p:cNvPr id="2051" name="Picture 3" descr="C:\Users\shree\Desktop\capture1.bmp"/>
          <p:cNvPicPr>
            <a:picLocks noGrp="1" noChangeAspect="1" noChangeArrowheads="1"/>
          </p:cNvPicPr>
          <p:nvPr>
            <p:ph idx="1"/>
          </p:nvPr>
        </p:nvPicPr>
        <p:blipFill>
          <a:blip r:embed="rId3"/>
          <a:srcRect/>
          <a:stretch>
            <a:fillRect/>
          </a:stretch>
        </p:blipFill>
        <p:spPr bwMode="auto">
          <a:xfrm>
            <a:off x="533400" y="3962400"/>
            <a:ext cx="7391400" cy="2740504"/>
          </a:xfrm>
          <a:prstGeom prst="rect">
            <a:avLst/>
          </a:prstGeom>
          <a:noFill/>
        </p:spPr>
      </p:pic>
      <p:sp>
        <p:nvSpPr>
          <p:cNvPr id="5" name="Slide Number Placeholder 4"/>
          <p:cNvSpPr>
            <a:spLocks noGrp="1"/>
          </p:cNvSpPr>
          <p:nvPr>
            <p:ph type="sldNum" sz="quarter" idx="12"/>
          </p:nvPr>
        </p:nvSpPr>
        <p:spPr/>
        <p:txBody>
          <a:bodyPr/>
          <a:lstStyle/>
          <a:p>
            <a:fld id="{B6F15528-21DE-4FAA-801E-634DDDAF4B2B}" type="slidenum">
              <a:rPr lang="en-US" smtClean="0"/>
              <a:pPr/>
              <a:t>96</a:t>
            </a:fld>
            <a:endParaRPr 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914400"/>
          </a:xfrm>
        </p:spPr>
        <p:txBody>
          <a:bodyPr>
            <a:normAutofit/>
          </a:bodyPr>
          <a:lstStyle/>
          <a:p>
            <a:r>
              <a:rPr lang="en-GB" dirty="0"/>
              <a:t>Performance Parameters of DAC</a:t>
            </a:r>
          </a:p>
        </p:txBody>
      </p:sp>
      <p:sp>
        <p:nvSpPr>
          <p:cNvPr id="3" name="Content Placeholder 2"/>
          <p:cNvSpPr>
            <a:spLocks noGrp="1"/>
          </p:cNvSpPr>
          <p:nvPr>
            <p:ph idx="1"/>
          </p:nvPr>
        </p:nvSpPr>
        <p:spPr>
          <a:xfrm>
            <a:off x="457200" y="1752600"/>
            <a:ext cx="8229600" cy="4821936"/>
          </a:xfrm>
        </p:spPr>
        <p:txBody>
          <a:bodyPr/>
          <a:lstStyle/>
          <a:p>
            <a:pPr marL="624078" indent="-514350">
              <a:buFont typeface="+mj-lt"/>
              <a:buAutoNum type="arabicPeriod"/>
            </a:pPr>
            <a:r>
              <a:rPr lang="en-GB" b="1" dirty="0">
                <a:solidFill>
                  <a:srgbClr val="000000"/>
                </a:solidFill>
              </a:rPr>
              <a:t>Resolution:</a:t>
            </a:r>
          </a:p>
          <a:p>
            <a:pPr marL="624078" indent="-514350">
              <a:buNone/>
            </a:pPr>
            <a:r>
              <a:rPr lang="en-GB" b="1" dirty="0">
                <a:solidFill>
                  <a:srgbClr val="000000"/>
                </a:solidFill>
              </a:rPr>
              <a:t>	</a:t>
            </a:r>
            <a:r>
              <a:rPr lang="en-US" dirty="0"/>
              <a:t>Ratio of change in output voltage resulting from a change of LSB at the digital input.</a:t>
            </a:r>
          </a:p>
          <a:p>
            <a:pPr marL="624078" indent="-514350">
              <a:buNone/>
            </a:pPr>
            <a:r>
              <a:rPr lang="en-GB" i="1" dirty="0"/>
              <a:t>	Resolution = V</a:t>
            </a:r>
            <a:r>
              <a:rPr lang="en-GB" i="1" baseline="-25000" dirty="0"/>
              <a:t>OFS</a:t>
            </a:r>
            <a:r>
              <a:rPr lang="en-GB" i="1" dirty="0"/>
              <a:t>/2</a:t>
            </a:r>
            <a:r>
              <a:rPr lang="en-GB" i="1" baseline="30000" dirty="0"/>
              <a:t>n</a:t>
            </a:r>
            <a:r>
              <a:rPr lang="en-GB" i="1" dirty="0"/>
              <a:t> – 1</a:t>
            </a:r>
          </a:p>
          <a:p>
            <a:pPr marL="624078" indent="-514350">
              <a:buNone/>
            </a:pPr>
            <a:r>
              <a:rPr lang="en-GB" i="1" dirty="0"/>
              <a:t>	V</a:t>
            </a:r>
            <a:r>
              <a:rPr lang="en-GB" i="1" baseline="-25000" dirty="0"/>
              <a:t>0</a:t>
            </a:r>
            <a:r>
              <a:rPr lang="en-GB" i="1" dirty="0"/>
              <a:t> = Resolution x b</a:t>
            </a:r>
            <a:endParaRPr lang="en-US" b="1" dirty="0">
              <a:solidFill>
                <a:srgbClr val="000000"/>
              </a:solidFill>
              <a:latin typeface="Times New Roman"/>
            </a:endParaRPr>
          </a:p>
          <a:p>
            <a:pPr marL="624078" indent="-514350">
              <a:buFont typeface="+mj-lt"/>
              <a:buAutoNum type="arabicPeriod" startAt="2"/>
            </a:pPr>
            <a:r>
              <a:rPr lang="en-GB" b="1" dirty="0"/>
              <a:t>Accuracy </a:t>
            </a:r>
          </a:p>
          <a:p>
            <a:pPr marL="624078" indent="-514350">
              <a:buNone/>
            </a:pPr>
            <a:r>
              <a:rPr lang="en-US" dirty="0"/>
              <a:t>	Measure of how close the actual output voltage is to the theoretical output value </a:t>
            </a:r>
          </a:p>
          <a:p>
            <a:pPr marL="624078" indent="-514350">
              <a:buNone/>
            </a:pPr>
            <a:endParaRPr lang="en-US" dirty="0"/>
          </a:p>
          <a:p>
            <a:pPr marL="624078" indent="-514350">
              <a:buNone/>
            </a:pPr>
            <a:endParaRPr lang="en-GB" b="1" dirty="0">
              <a:solidFill>
                <a:srgbClr val="000000"/>
              </a:solidFill>
              <a:latin typeface="Times New Roman"/>
            </a:endParaRPr>
          </a:p>
          <a:p>
            <a:pPr marL="624078" indent="-514350">
              <a:buNone/>
            </a:pPr>
            <a:endParaRPr lang="en-GB" dirty="0"/>
          </a:p>
        </p:txBody>
      </p:sp>
      <p:pic>
        <p:nvPicPr>
          <p:cNvPr id="3075" name="Picture 3" descr="C:\Users\shree\Desktop\capture1.bmp"/>
          <p:cNvPicPr>
            <a:picLocks noChangeAspect="1" noChangeArrowheads="1"/>
          </p:cNvPicPr>
          <p:nvPr/>
        </p:nvPicPr>
        <p:blipFill>
          <a:blip r:embed="rId2"/>
          <a:srcRect/>
          <a:stretch>
            <a:fillRect/>
          </a:stretch>
        </p:blipFill>
        <p:spPr bwMode="auto">
          <a:xfrm>
            <a:off x="1371600" y="5486400"/>
            <a:ext cx="3452648" cy="914400"/>
          </a:xfrm>
          <a:prstGeom prst="rect">
            <a:avLst/>
          </a:prstGeom>
          <a:noFill/>
        </p:spPr>
      </p:pic>
      <p:sp>
        <p:nvSpPr>
          <p:cNvPr id="5" name="Slide Number Placeholder 4"/>
          <p:cNvSpPr>
            <a:spLocks noGrp="1"/>
          </p:cNvSpPr>
          <p:nvPr>
            <p:ph type="sldNum" sz="quarter" idx="12"/>
          </p:nvPr>
        </p:nvSpPr>
        <p:spPr/>
        <p:txBody>
          <a:bodyPr/>
          <a:lstStyle/>
          <a:p>
            <a:fld id="{B6F15528-21DE-4FAA-801E-634DDDAF4B2B}" type="slidenum">
              <a:rPr lang="en-US" smtClean="0"/>
              <a:pPr/>
              <a:t>97</a:t>
            </a:fld>
            <a:endParaRPr 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914400"/>
          </a:xfrm>
        </p:spPr>
        <p:txBody>
          <a:bodyPr>
            <a:normAutofit/>
          </a:bodyPr>
          <a:lstStyle/>
          <a:p>
            <a:r>
              <a:rPr lang="en-GB" dirty="0"/>
              <a:t>Performance Parameters of DAC</a:t>
            </a:r>
          </a:p>
        </p:txBody>
      </p:sp>
      <p:sp>
        <p:nvSpPr>
          <p:cNvPr id="3" name="Content Placeholder 2"/>
          <p:cNvSpPr>
            <a:spLocks noGrp="1"/>
          </p:cNvSpPr>
          <p:nvPr>
            <p:ph idx="1"/>
          </p:nvPr>
        </p:nvSpPr>
        <p:spPr>
          <a:xfrm>
            <a:off x="457200" y="1752600"/>
            <a:ext cx="8229600" cy="4821936"/>
          </a:xfrm>
        </p:spPr>
        <p:txBody>
          <a:bodyPr/>
          <a:lstStyle/>
          <a:p>
            <a:endParaRPr lang="en-GB" dirty="0"/>
          </a:p>
          <a:p>
            <a:pPr marL="624078" indent="-514350">
              <a:buFont typeface="+mj-lt"/>
              <a:buAutoNum type="arabicPeriod" startAt="3"/>
            </a:pPr>
            <a:r>
              <a:rPr lang="en-US" dirty="0"/>
              <a:t>Setting Time: </a:t>
            </a:r>
          </a:p>
          <a:p>
            <a:pPr marL="624078" indent="-514350">
              <a:buNone/>
            </a:pPr>
            <a:r>
              <a:rPr lang="en-US" dirty="0"/>
              <a:t>	Setting time is the time required for a DAC output to settle within ± 1/2 LSB of final value for a given digital input. </a:t>
            </a:r>
          </a:p>
          <a:p>
            <a:pPr marL="624078" indent="-514350">
              <a:buFont typeface="+mj-lt"/>
              <a:buAutoNum type="arabicPeriod" startAt="3"/>
            </a:pPr>
            <a:endParaRPr lang="en-GB" dirty="0"/>
          </a:p>
          <a:p>
            <a:pPr marL="624078" indent="-514350">
              <a:buFont typeface="+mj-lt"/>
              <a:buAutoNum type="arabicPeriod" startAt="3"/>
            </a:pPr>
            <a:r>
              <a:rPr lang="en-US" dirty="0"/>
              <a:t>Stability:</a:t>
            </a:r>
          </a:p>
          <a:p>
            <a:pPr marL="624078" indent="-514350">
              <a:buNone/>
            </a:pPr>
            <a:r>
              <a:rPr lang="en-US" dirty="0"/>
              <a:t>	The performance of a DAC is not stable due to the parameters such as temperature, power supply variations, and ageing. </a:t>
            </a:r>
          </a:p>
          <a:p>
            <a:pPr marL="624078" indent="-514350">
              <a:buNone/>
            </a:pPr>
            <a:endParaRPr lang="en-GB"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98</a:t>
            </a:fld>
            <a:endParaRPr 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609600"/>
          </a:xfrm>
        </p:spPr>
        <p:txBody>
          <a:bodyPr>
            <a:normAutofit fontScale="90000"/>
          </a:bodyPr>
          <a:lstStyle/>
          <a:p>
            <a:r>
              <a:rPr lang="en-GB" dirty="0"/>
              <a:t>Binary Weighted Resistor DAC</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r>
              <a:rPr lang="en-US" dirty="0"/>
              <a:t>When the switch is ON : 𝐼= 𝑉</a:t>
            </a:r>
            <a:r>
              <a:rPr lang="en-US" baseline="-25000" dirty="0"/>
              <a:t>𝑅</a:t>
            </a:r>
            <a:r>
              <a:rPr lang="en-US" dirty="0"/>
              <a:t>/𝑅</a:t>
            </a:r>
          </a:p>
          <a:p>
            <a:r>
              <a:rPr lang="en-US" dirty="0"/>
              <a:t> When the switch is OFF : I = 0.</a:t>
            </a:r>
            <a:endParaRPr lang="en-GB" dirty="0"/>
          </a:p>
        </p:txBody>
      </p:sp>
      <p:pic>
        <p:nvPicPr>
          <p:cNvPr id="4098" name="Picture 2"/>
          <p:cNvPicPr>
            <a:picLocks noChangeAspect="1" noChangeArrowheads="1"/>
          </p:cNvPicPr>
          <p:nvPr/>
        </p:nvPicPr>
        <p:blipFill>
          <a:blip r:embed="rId2"/>
          <a:srcRect/>
          <a:stretch>
            <a:fillRect/>
          </a:stretch>
        </p:blipFill>
        <p:spPr bwMode="auto">
          <a:xfrm>
            <a:off x="304800" y="2057400"/>
            <a:ext cx="8498650" cy="2814637"/>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B6F15528-21DE-4FAA-801E-634DDDAF4B2B}" type="slidenum">
              <a:rPr lang="en-US" smtClean="0"/>
              <a:pPr/>
              <a:t>99</a:t>
            </a:fld>
            <a:endParaRPr lang="en-US"/>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1953</TotalTime>
  <Words>4928</Words>
  <Application>Microsoft Office PowerPoint</Application>
  <PresentationFormat>On-screen Show (4:3)</PresentationFormat>
  <Paragraphs>607</Paragraphs>
  <Slides>117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117</vt:i4>
      </vt:variant>
    </vt:vector>
  </HeadingPairs>
  <TitlesOfParts>
    <vt:vector size="124" baseType="lpstr">
      <vt:lpstr>Calibri</vt:lpstr>
      <vt:lpstr>Cambria Math</vt:lpstr>
      <vt:lpstr>Georgia</vt:lpstr>
      <vt:lpstr>Gill Sans MT</vt:lpstr>
      <vt:lpstr>Times New Roman</vt:lpstr>
      <vt:lpstr>Wingdings 2</vt:lpstr>
      <vt:lpstr>Urban</vt:lpstr>
      <vt:lpstr>Module 1</vt:lpstr>
      <vt:lpstr>Optoelectronic Devices</vt:lpstr>
      <vt:lpstr>Photodiode</vt:lpstr>
      <vt:lpstr>  p-n junction diode</vt:lpstr>
      <vt:lpstr>Photodiode</vt:lpstr>
      <vt:lpstr>Photodiode : Construction</vt:lpstr>
      <vt:lpstr>Photodiode : Construction</vt:lpstr>
      <vt:lpstr>Photodiode : Construction</vt:lpstr>
      <vt:lpstr>Photodiode : Working Principle</vt:lpstr>
      <vt:lpstr>Photodiode : Working Principle</vt:lpstr>
      <vt:lpstr>Photodiode: V-I Characteristics</vt:lpstr>
      <vt:lpstr>Photodiode : Applications</vt:lpstr>
      <vt:lpstr>Light Emitting Diode (LED)</vt:lpstr>
      <vt:lpstr>LED : Construction </vt:lpstr>
      <vt:lpstr>LED : Construction </vt:lpstr>
      <vt:lpstr>LED : Construction </vt:lpstr>
      <vt:lpstr>LED : Construction </vt:lpstr>
      <vt:lpstr>LED : Working Principle </vt:lpstr>
      <vt:lpstr>LED : Working Principle </vt:lpstr>
      <vt:lpstr>LED : Working Principle </vt:lpstr>
      <vt:lpstr>LED : Applications</vt:lpstr>
      <vt:lpstr>Photocoupler</vt:lpstr>
      <vt:lpstr>Photocoupler : Construction</vt:lpstr>
      <vt:lpstr>Photocoupler : Working</vt:lpstr>
      <vt:lpstr>Photocoupler : Working</vt:lpstr>
      <vt:lpstr>Photocoupler : Applications</vt:lpstr>
      <vt:lpstr>BJT BIASING </vt:lpstr>
      <vt:lpstr>BASE BIAS or FIXED BIAS: </vt:lpstr>
      <vt:lpstr>PowerPoint Presentation</vt:lpstr>
      <vt:lpstr>PowerPoint Presentation</vt:lpstr>
      <vt:lpstr>COLLECTOR-TO-BASE BIAS CIRCUIT:</vt:lpstr>
      <vt:lpstr>COLLECTOR-TO-BASE BIAS CIRCUIT:</vt:lpstr>
      <vt:lpstr>VOLTAGE DIVIDER (EMITTER CURRENT) BIAS CIRCUIT:</vt:lpstr>
      <vt:lpstr>VOLTAGE DIVIDER /EMITTER CURRENT BIAS CIRCUIT:</vt:lpstr>
      <vt:lpstr>MULTIVIBRATORS USING IC-555</vt:lpstr>
      <vt:lpstr>MULTIVIBRATORS USING IC-555</vt:lpstr>
      <vt:lpstr>Integrated Circuit(IC) Multivibrators</vt:lpstr>
      <vt:lpstr>Integrated Circuit(IC) Multivibrators</vt:lpstr>
      <vt:lpstr>Integrated Circuit(IC) Multivibrators Astable Operation of the 555 Timer</vt:lpstr>
      <vt:lpstr>Integrated Circuit(IC) Multivibrators Astable Operation of the 555 Timer</vt:lpstr>
      <vt:lpstr>Integrated Circuit(IC) Multivibrators Astable Operation of the 555 Timer</vt:lpstr>
      <vt:lpstr>Integrated Circuit(IC) Multivibrators Monostable Operation of the 555 Timer</vt:lpstr>
      <vt:lpstr>Integrated Circuit(IC) Multivibrators Monostable Operation of the 555 Timer</vt:lpstr>
      <vt:lpstr>Integrated Circuit(IC) Multivibrators Monostable Operation of the 555 Timer</vt:lpstr>
      <vt:lpstr>Peak Detector Circuit</vt:lpstr>
      <vt:lpstr>Peak Detector Circuit</vt:lpstr>
      <vt:lpstr>Comparator</vt:lpstr>
      <vt:lpstr>Comparators with Zero Reference</vt:lpstr>
      <vt:lpstr>Comparators with Zero Reference</vt:lpstr>
      <vt:lpstr>Comparator Comparators with Zero Reference</vt:lpstr>
      <vt:lpstr>Comparators with Zero Reference</vt:lpstr>
      <vt:lpstr>Comparators with Nonzero References</vt:lpstr>
      <vt:lpstr>Comparators with Nonzero References</vt:lpstr>
      <vt:lpstr>Comparators with Nonzero References</vt:lpstr>
      <vt:lpstr> Comparators with Nonzero References</vt:lpstr>
      <vt:lpstr>Comparators with Hysteresis /Schmitt Trigger</vt:lpstr>
      <vt:lpstr>Schmitt Trigger</vt:lpstr>
      <vt:lpstr> Schmitt Trigger</vt:lpstr>
      <vt:lpstr>Schmitt Trigger</vt:lpstr>
      <vt:lpstr>Schmitt Trigger</vt:lpstr>
      <vt:lpstr>Window Comparator</vt:lpstr>
      <vt:lpstr>Window Comparator</vt:lpstr>
      <vt:lpstr>Window Comparator</vt:lpstr>
      <vt:lpstr>Active Filters</vt:lpstr>
      <vt:lpstr>Active Filters</vt:lpstr>
      <vt:lpstr>Active Filters</vt:lpstr>
      <vt:lpstr>Active Filters- Low-pass filter</vt:lpstr>
      <vt:lpstr>Active Filters- Low-pass filter</vt:lpstr>
      <vt:lpstr>Active Filters- Low-pass filter</vt:lpstr>
      <vt:lpstr>Active Filters- High-pass filter</vt:lpstr>
      <vt:lpstr>Active Filters- High-pass filter</vt:lpstr>
      <vt:lpstr>Active Filters- High-pass filter</vt:lpstr>
      <vt:lpstr>Active Filters- Second Order Filter Low Pass/High Pass Filter</vt:lpstr>
      <vt:lpstr>Active Filters- Band-pass Filter</vt:lpstr>
      <vt:lpstr>Active Filters- Band-pass Filter</vt:lpstr>
      <vt:lpstr>Active Filters- Band-pass Filter</vt:lpstr>
      <vt:lpstr>Non-Linear Amplifier</vt:lpstr>
      <vt:lpstr>Non-Linear Amplifier</vt:lpstr>
      <vt:lpstr>Relaxation Oscillator</vt:lpstr>
      <vt:lpstr>Relaxation Oscillator</vt:lpstr>
      <vt:lpstr>Current-To-Voltage Converter</vt:lpstr>
      <vt:lpstr>Voltage-To-Current Converter</vt:lpstr>
      <vt:lpstr>VOLTAGE REGULATORS :Introduction</vt:lpstr>
      <vt:lpstr>VOLTAGE REGULATORS :Introduction</vt:lpstr>
      <vt:lpstr>VOLTAGE REGULATORS :Introduction</vt:lpstr>
      <vt:lpstr>VOLTAGE REGULATORS:  Factors Affecting the Load Voltage:</vt:lpstr>
      <vt:lpstr>VOLTAGE REGULATORS:  Performance Parameters of a Power Supply: </vt:lpstr>
      <vt:lpstr>VOLTAGE REGULATORS:  Performance Parameters of a Power Supply: </vt:lpstr>
      <vt:lpstr>VOLTAGE REGULATORS:  Types of Regulator</vt:lpstr>
      <vt:lpstr>VOLTAGE REGULATORS:  Series Regulator Circuit</vt:lpstr>
      <vt:lpstr>VOLTAGE REGULATORS:  Series Regulator Circuit</vt:lpstr>
      <vt:lpstr>D to A and A to D converter</vt:lpstr>
      <vt:lpstr>Typical A/D and D/A Converter</vt:lpstr>
      <vt:lpstr>Typical A/D and D/A Converter</vt:lpstr>
      <vt:lpstr>Typical A/D and D/A Converter</vt:lpstr>
      <vt:lpstr>Basic DAC Techniques</vt:lpstr>
      <vt:lpstr>Performance Parameters of DAC</vt:lpstr>
      <vt:lpstr>Performance Parameters of DAC</vt:lpstr>
      <vt:lpstr>Binary Weighted Resistor DAC</vt:lpstr>
      <vt:lpstr>Binary Weighted Resistor DAC</vt:lpstr>
      <vt:lpstr>Drawbacks of DAC</vt:lpstr>
      <vt:lpstr>R-2R Ladder type DAC</vt:lpstr>
      <vt:lpstr>R-2R Ladder type DAC</vt:lpstr>
      <vt:lpstr>R-2R Ladder type DAC : Advantages</vt:lpstr>
      <vt:lpstr>PowerPoint Presentation</vt:lpstr>
      <vt:lpstr>PowerPoint Presentation</vt:lpstr>
      <vt:lpstr>PowerPoint Presentation</vt:lpstr>
      <vt:lpstr>PowerPoint Presentation</vt:lpstr>
      <vt:lpstr>A-D Converters</vt:lpstr>
      <vt:lpstr>Flash (Comparator/ Parallel) type ADC:</vt:lpstr>
      <vt:lpstr>Flash (Comparator/ Parallel) type ADC:</vt:lpstr>
      <vt:lpstr> 3-bit Flash ADC </vt:lpstr>
      <vt:lpstr> 3-bit Flash ADC </vt:lpstr>
      <vt:lpstr>Flash (Comparator/ Parallel) type ADC:</vt:lpstr>
      <vt:lpstr>Successive Approximation type ADC </vt:lpstr>
      <vt:lpstr>Successive Approximation type ADC </vt:lpstr>
      <vt:lpstr>Successive Approximation type ADC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shrisha HS</dc:creator>
  <cp:lastModifiedBy>Acheta Tangade</cp:lastModifiedBy>
  <cp:revision>84</cp:revision>
  <dcterms:created xsi:type="dcterms:W3CDTF">2006-08-16T00:00:00Z</dcterms:created>
  <dcterms:modified xsi:type="dcterms:W3CDTF">2021-03-17T08:19:24Z</dcterms:modified>
</cp:coreProperties>
</file>